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457" r:id="rId2"/>
    <p:sldId id="1870" r:id="rId3"/>
    <p:sldId id="1868" r:id="rId4"/>
    <p:sldId id="1871" r:id="rId5"/>
    <p:sldId id="1872" r:id="rId6"/>
    <p:sldId id="413" r:id="rId7"/>
    <p:sldId id="451" r:id="rId8"/>
    <p:sldId id="454" r:id="rId9"/>
    <p:sldId id="455" r:id="rId10"/>
    <p:sldId id="441" r:id="rId11"/>
    <p:sldId id="442" r:id="rId12"/>
    <p:sldId id="425" r:id="rId13"/>
    <p:sldId id="424" r:id="rId14"/>
    <p:sldId id="1860" r:id="rId15"/>
    <p:sldId id="1866" r:id="rId16"/>
    <p:sldId id="1865" r:id="rId17"/>
    <p:sldId id="1867" r:id="rId18"/>
    <p:sldId id="1864" r:id="rId19"/>
    <p:sldId id="452" r:id="rId20"/>
    <p:sldId id="45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964"/>
  </p:normalViewPr>
  <p:slideViewPr>
    <p:cSldViewPr snapToGrid="0" snapToObjects="1">
      <p:cViewPr varScale="1">
        <p:scale>
          <a:sx n="88" d="100"/>
          <a:sy n="88" d="100"/>
        </p:scale>
        <p:origin x="184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tiff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823A39-306E-A241-968B-6484DEB0FF5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71B7B4-00F2-2045-A1C4-978629F43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42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https://e360.yale.edu/features/how-the-world-passed-a-carbon-threshold-400ppm-and-why-it-matters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1FE81-E0C0-EF45-B663-2611F49451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3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9E6-8CFA-B642-ACE3-E8D03508456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66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9E6-8CFA-B642-ACE3-E8D03508456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85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9E6-8CFA-B642-ACE3-E8D03508456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941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9E6-8CFA-B642-ACE3-E8D03508456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830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9E6-8CFA-B642-ACE3-E8D03508456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3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FAA16-ACFF-1B41-B135-52897A7EB9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E242A-0B98-0D4E-AB5C-5C561C551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E019B-203A-1544-9C03-212CE7A9A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99295-815C-8D44-A159-788B35333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63BB7-1FF0-9841-8134-E734A2761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83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1F581-D883-1746-9F29-5BF370CAE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983E7B-A6F0-AE4F-97B0-B5DDF3C747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28241-F3F6-D444-BDDE-1F3B50B27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38E7D-8356-EB4D-A785-6C8DEDBE6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6AAEB-5639-AF4C-9F12-EFF49CBEA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133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251185-A28A-9748-88EA-3258FA0447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4ACDDB-0B54-9149-8862-F176D9D1F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23DB0-C7CA-9D4A-B8AB-0BB1B37DE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F661B-A668-A343-8E30-B254E7AFB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2BD04-F228-3241-B42F-2DC987EA3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56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E7D24-8C92-D34E-A249-3E45F6192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D5970-7D68-BB4D-ADE9-6195F98B2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EC423-AF2F-AC4E-A0CC-E90ED0196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92E2F-A1B8-DE4F-89B1-FE26E11F0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4BA97-7EAD-4E46-969E-835B422B6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36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1B91C-2984-C046-ABF9-BDBDC33C2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C2E28-9328-1F46-AB56-4B6EB9468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FF4B9-7929-BC49-974F-A34EBF6D0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DB72A-F396-034E-B67C-361BAD63A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019919-7C9E-6943-9016-A671EB4CE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19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AE0D8-5C97-9640-A071-A8813129C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56934-7B32-734E-BED4-826112F797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204839-9769-7B46-85F0-6CCAF80FA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D150A7-6FD6-4642-8D0F-EBAA0BD7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074413-565F-7748-9A7B-66A04C28D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9DCD86-EECA-FD49-B0A9-C18C934D5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685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321C-6055-854F-B192-2FFDEB2B0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E9A5B9-FECA-0E44-AED0-E7E637A23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52FFAA-E34D-C148-916B-D064771DF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8C63AB-0F5C-5243-A668-3182A5BA5E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527549-1BC4-0245-8D5F-4BBD45FA3A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65BF7-A8E1-EA4D-91C9-ED7E296DF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ECC692-AB3F-B440-B950-F677CF817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A31340-E4C7-D243-8D00-F96D31849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0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54D4D-A1C0-2342-A4C6-1D7528D6F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4A37AB-31B8-204B-8CD3-FF76DBCF1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EF0E44-DDE1-1548-A7D7-FD72B43B0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CAAED4-5A7E-4248-AC0D-69B680CE2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364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B0C934-0B11-F34E-A8F3-8FFF4386D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CF9B1-28E6-A04B-8DBC-33E767085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75EBC6-DA69-A847-A63F-3AD27839E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561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7F474-8D62-DC46-915B-D0D81476D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F5052-279F-0548-BDAB-DEC90D5AB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7B0A8-20F1-D347-99B3-0257942036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607198-51F0-994F-8F95-7A6DBDC09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E0B869-9371-FF41-B6BF-D70966E19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45308-681C-794D-93CB-C36F7EDF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45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78536-015E-8342-8C6D-0225EF84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B6179C-2301-AA45-91D9-0C42EFA27D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253667-5332-894A-A982-90A7B9702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447308-34FB-9B43-A9E9-D6067E4B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3C9648-D180-AB4F-8940-CA8A10A75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B0E2BC-612E-2347-8510-D81E375AE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367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4B42DD-E784-CC42-B4FB-4C61496E4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518D4-8BDA-D745-B580-0AEC9D3A6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EE176-9A2F-884E-8359-956502BD6B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2E845-B589-EA4F-878E-B23C325316A0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D9816-F6EF-5741-A2EF-72D4BFF76B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37C05-278E-3A4A-8A5E-3259F4E85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070A5-A80A-ED49-B3B1-4AEFA4F74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322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eyNm2QcOw8&amp;feature=youtu.b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lzJA7r0oNcg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tom-andersson/icenet-pape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lzJA7r0oNcg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oodwellclimate.org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staff.ucar.edu/users/mholland" TargetMode="External"/><Relationship Id="rId4" Type="http://schemas.openxmlformats.org/officeDocument/2006/relationships/hyperlink" Target="https://feedbackloopsclimate.com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0447A1-5E18-6944-99C5-41870911EA09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Polar amplification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432A8D-EB80-1909-1E70-29171A9B5B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42"/>
          <a:stretch/>
        </p:blipFill>
        <p:spPr>
          <a:xfrm>
            <a:off x="1049597" y="617220"/>
            <a:ext cx="10092806" cy="599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125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DE03E8A-F0B7-F54B-8644-79BBE1B22C1B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Glacial-interglacial cycling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45DA767-ED8C-964B-9030-83B75B7E3C6A}"/>
              </a:ext>
            </a:extLst>
          </p:cNvPr>
          <p:cNvGrpSpPr>
            <a:grpSpLocks noChangeAspect="1"/>
          </p:cNvGrpSpPr>
          <p:nvPr/>
        </p:nvGrpSpPr>
        <p:grpSpPr>
          <a:xfrm>
            <a:off x="1169038" y="1045724"/>
            <a:ext cx="8005547" cy="4798628"/>
            <a:chOff x="1685998" y="764338"/>
            <a:chExt cx="8770309" cy="5257036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DED2A65-95CA-AA44-BD51-E3F13FB87A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000" b="8360"/>
            <a:stretch/>
          </p:blipFill>
          <p:spPr>
            <a:xfrm>
              <a:off x="7600774" y="764338"/>
              <a:ext cx="2598665" cy="2509665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06ACE02-50F1-7B4E-AF02-4009FBDF4F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0000" b="8360"/>
            <a:stretch/>
          </p:blipFill>
          <p:spPr>
            <a:xfrm>
              <a:off x="2951967" y="1784804"/>
              <a:ext cx="2598665" cy="2509665"/>
            </a:xfrm>
            <a:prstGeom prst="rect">
              <a:avLst/>
            </a:prstGeom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71A0310-7705-654D-9A75-7C32B26BE94D}"/>
                </a:ext>
              </a:extLst>
            </p:cNvPr>
            <p:cNvGrpSpPr/>
            <p:nvPr/>
          </p:nvGrpSpPr>
          <p:grpSpPr>
            <a:xfrm>
              <a:off x="1685998" y="2173399"/>
              <a:ext cx="8770309" cy="3847975"/>
              <a:chOff x="320187" y="1397895"/>
              <a:chExt cx="8770309" cy="3847975"/>
            </a:xfrm>
          </p:grpSpPr>
          <p:sp>
            <p:nvSpPr>
              <p:cNvPr id="32" name="Arc 31">
                <a:extLst>
                  <a:ext uri="{FF2B5EF4-FFF2-40B4-BE49-F238E27FC236}">
                    <a16:creationId xmlns:a16="http://schemas.microsoft.com/office/drawing/2014/main" id="{A396D77E-5D73-614B-8C47-ABB969245CD6}"/>
                  </a:ext>
                </a:extLst>
              </p:cNvPr>
              <p:cNvSpPr/>
              <p:nvPr/>
            </p:nvSpPr>
            <p:spPr>
              <a:xfrm flipV="1">
                <a:off x="320187" y="2835735"/>
                <a:ext cx="5306889" cy="1927654"/>
              </a:xfrm>
              <a:prstGeom prst="arc">
                <a:avLst>
                  <a:gd name="adj1" fmla="val 11183663"/>
                  <a:gd name="adj2" fmla="val 21416214"/>
                </a:avLst>
              </a:prstGeom>
              <a:ln w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Arc 33">
                <a:extLst>
                  <a:ext uri="{FF2B5EF4-FFF2-40B4-BE49-F238E27FC236}">
                    <a16:creationId xmlns:a16="http://schemas.microsoft.com/office/drawing/2014/main" id="{DD18E8E6-91DE-2A42-8FF4-B5899732529F}"/>
                  </a:ext>
                </a:extLst>
              </p:cNvPr>
              <p:cNvSpPr/>
              <p:nvPr/>
            </p:nvSpPr>
            <p:spPr>
              <a:xfrm flipV="1">
                <a:off x="7020675" y="2386723"/>
                <a:ext cx="1279455" cy="1379695"/>
              </a:xfrm>
              <a:prstGeom prst="arc">
                <a:avLst>
                  <a:gd name="adj1" fmla="val 13253009"/>
                  <a:gd name="adj2" fmla="val 21190197"/>
                </a:avLst>
              </a:prstGeom>
              <a:ln w="635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Arc 35">
                <a:extLst>
                  <a:ext uri="{FF2B5EF4-FFF2-40B4-BE49-F238E27FC236}">
                    <a16:creationId xmlns:a16="http://schemas.microsoft.com/office/drawing/2014/main" id="{FBF09570-53B2-8E40-BE46-470B29EB35A8}"/>
                  </a:ext>
                </a:extLst>
              </p:cNvPr>
              <p:cNvSpPr/>
              <p:nvPr/>
            </p:nvSpPr>
            <p:spPr>
              <a:xfrm>
                <a:off x="5569772" y="3336109"/>
                <a:ext cx="1974741" cy="1473392"/>
              </a:xfrm>
              <a:prstGeom prst="arc">
                <a:avLst>
                  <a:gd name="adj1" fmla="val 11510585"/>
                  <a:gd name="adj2" fmla="val 18868727"/>
                </a:avLst>
              </a:prstGeom>
              <a:ln w="63500">
                <a:gradFill>
                  <a:gsLst>
                    <a:gs pos="0">
                      <a:srgbClr val="FFC000"/>
                    </a:gs>
                    <a:gs pos="100000">
                      <a:schemeClr val="accent1">
                        <a:lumMod val="45000"/>
                        <a:lumOff val="55000"/>
                      </a:schemeClr>
                    </a:gs>
                    <a:gs pos="96000">
                      <a:srgbClr val="0070C0"/>
                    </a:gs>
                    <a:gs pos="100000">
                      <a:srgbClr val="0070C0"/>
                    </a:gs>
                  </a:gsLst>
                  <a:lin ang="5400000" scaled="1"/>
                </a:gra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Arc 36">
                <a:extLst>
                  <a:ext uri="{FF2B5EF4-FFF2-40B4-BE49-F238E27FC236}">
                    <a16:creationId xmlns:a16="http://schemas.microsoft.com/office/drawing/2014/main" id="{97E88529-D75B-BE4D-97C5-CAA26F51E224}"/>
                  </a:ext>
                </a:extLst>
              </p:cNvPr>
              <p:cNvSpPr/>
              <p:nvPr/>
            </p:nvSpPr>
            <p:spPr>
              <a:xfrm>
                <a:off x="8314464" y="1397895"/>
                <a:ext cx="776032" cy="3393425"/>
              </a:xfrm>
              <a:prstGeom prst="arc">
                <a:avLst>
                  <a:gd name="adj1" fmla="val 11359698"/>
                  <a:gd name="adj2" fmla="val 15011228"/>
                </a:avLst>
              </a:prstGeom>
              <a:ln w="63500">
                <a:gradFill>
                  <a:gsLst>
                    <a:gs pos="0">
                      <a:srgbClr val="FF0000"/>
                    </a:gs>
                    <a:gs pos="10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C00000"/>
                    </a:gs>
                    <a:gs pos="100000">
                      <a:srgbClr val="C00000"/>
                    </a:gs>
                  </a:gsLst>
                  <a:lin ang="5400000" scaled="1"/>
                </a:gra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75D8CCA3-3ADF-DE48-B48F-AF96C687C25D}"/>
                  </a:ext>
                </a:extLst>
              </p:cNvPr>
              <p:cNvGrpSpPr/>
              <p:nvPr/>
            </p:nvGrpSpPr>
            <p:grpSpPr>
              <a:xfrm>
                <a:off x="1616954" y="3998274"/>
                <a:ext cx="6657776" cy="1247596"/>
                <a:chOff x="1616954" y="3998274"/>
                <a:chExt cx="6657776" cy="1247596"/>
              </a:xfrm>
            </p:grpSpPr>
            <p:sp>
              <p:nvSpPr>
                <p:cNvPr id="46" name="Up-Down Arrow 45">
                  <a:extLst>
                    <a:ext uri="{FF2B5EF4-FFF2-40B4-BE49-F238E27FC236}">
                      <a16:creationId xmlns:a16="http://schemas.microsoft.com/office/drawing/2014/main" id="{AF43A377-DA99-2E41-AD1F-E5A33268C632}"/>
                    </a:ext>
                  </a:extLst>
                </p:cNvPr>
                <p:cNvSpPr/>
                <p:nvPr/>
              </p:nvSpPr>
              <p:spPr>
                <a:xfrm rot="5400000">
                  <a:off x="2696175" y="3704984"/>
                  <a:ext cx="461665" cy="2620107"/>
                </a:xfrm>
                <a:prstGeom prst="upDownArrow">
                  <a:avLst/>
                </a:prstGeom>
                <a:solidFill>
                  <a:srgbClr val="00B0F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7" name="Up-Down Arrow 46">
                  <a:extLst>
                    <a:ext uri="{FF2B5EF4-FFF2-40B4-BE49-F238E27FC236}">
                      <a16:creationId xmlns:a16="http://schemas.microsoft.com/office/drawing/2014/main" id="{849DD64E-3263-824D-927F-85569DCBB758}"/>
                    </a:ext>
                  </a:extLst>
                </p:cNvPr>
                <p:cNvSpPr/>
                <p:nvPr/>
              </p:nvSpPr>
              <p:spPr>
                <a:xfrm rot="5400000">
                  <a:off x="7558069" y="3727022"/>
                  <a:ext cx="445409" cy="987913"/>
                </a:xfrm>
                <a:prstGeom prst="upDownArrow">
                  <a:avLst/>
                </a:prstGeom>
                <a:solidFill>
                  <a:schemeClr val="accent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41" name="Arc 40">
                <a:extLst>
                  <a:ext uri="{FF2B5EF4-FFF2-40B4-BE49-F238E27FC236}">
                    <a16:creationId xmlns:a16="http://schemas.microsoft.com/office/drawing/2014/main" id="{C01E5231-789F-624C-8037-642B41BCA9B3}"/>
                  </a:ext>
                </a:extLst>
              </p:cNvPr>
              <p:cNvSpPr/>
              <p:nvPr/>
            </p:nvSpPr>
            <p:spPr>
              <a:xfrm>
                <a:off x="5617428" y="2371773"/>
                <a:ext cx="1559198" cy="1064809"/>
              </a:xfrm>
              <a:prstGeom prst="arc">
                <a:avLst>
                  <a:gd name="adj1" fmla="val 12633620"/>
                  <a:gd name="adj2" fmla="val 20026262"/>
                </a:avLst>
              </a:prstGeom>
              <a:ln w="63500">
                <a:gradFill flip="none" rotWithShape="1">
                  <a:gsLst>
                    <a:gs pos="48000">
                      <a:schemeClr val="accent4"/>
                    </a:gs>
                    <a:gs pos="27000">
                      <a:schemeClr val="accent1"/>
                    </a:gs>
                  </a:gsLst>
                  <a:lin ang="2700000" scaled="1"/>
                  <a:tileRect/>
                </a:gra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" name="Arc 41">
                <a:extLst>
                  <a:ext uri="{FF2B5EF4-FFF2-40B4-BE49-F238E27FC236}">
                    <a16:creationId xmlns:a16="http://schemas.microsoft.com/office/drawing/2014/main" id="{E372CF40-FAB6-BE42-988D-78B0A0FE201F}"/>
                  </a:ext>
                </a:extLst>
              </p:cNvPr>
              <p:cNvSpPr/>
              <p:nvPr/>
            </p:nvSpPr>
            <p:spPr>
              <a:xfrm>
                <a:off x="5647768" y="2642829"/>
                <a:ext cx="1559198" cy="1064809"/>
              </a:xfrm>
              <a:prstGeom prst="arc">
                <a:avLst>
                  <a:gd name="adj1" fmla="val 12633620"/>
                  <a:gd name="adj2" fmla="val 20026262"/>
                </a:avLst>
              </a:prstGeom>
              <a:ln w="63500">
                <a:gradFill flip="none" rotWithShape="1">
                  <a:gsLst>
                    <a:gs pos="48000">
                      <a:schemeClr val="accent4"/>
                    </a:gs>
                    <a:gs pos="27000">
                      <a:schemeClr val="accent1"/>
                    </a:gs>
                  </a:gsLst>
                  <a:lin ang="2700000" scaled="1"/>
                  <a:tileRect/>
                </a:gra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B306F1C-9F36-2A49-8795-D29DC176A432}"/>
              </a:ext>
            </a:extLst>
          </p:cNvPr>
          <p:cNvSpPr txBox="1"/>
          <p:nvPr/>
        </p:nvSpPr>
        <p:spPr>
          <a:xfrm>
            <a:off x="149924" y="773688"/>
            <a:ext cx="31938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“Tacoma” buried under a couple of kilometers of ice</a:t>
            </a:r>
          </a:p>
          <a:p>
            <a:endParaRPr lang="en-US" sz="2000" b="1" dirty="0"/>
          </a:p>
          <a:p>
            <a:r>
              <a:rPr lang="en-US" sz="2000" b="1" dirty="0"/>
              <a:t>Wild swings in temperature</a:t>
            </a:r>
          </a:p>
          <a:p>
            <a:endParaRPr lang="en-US" sz="2000" b="1" dirty="0"/>
          </a:p>
          <a:p>
            <a:r>
              <a:rPr lang="en-US" sz="2000" b="1" dirty="0"/>
              <a:t>Low CO</a:t>
            </a:r>
            <a:r>
              <a:rPr lang="en-US" sz="2000" b="1" baseline="-25000" dirty="0"/>
              <a:t>2</a:t>
            </a:r>
            <a:r>
              <a:rPr lang="en-US" sz="2000" b="1" dirty="0"/>
              <a:t>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BD1658-5B25-114B-A786-E1EEBA482A8C}"/>
              </a:ext>
            </a:extLst>
          </p:cNvPr>
          <p:cNvSpPr txBox="1"/>
          <p:nvPr/>
        </p:nvSpPr>
        <p:spPr>
          <a:xfrm>
            <a:off x="8894417" y="1384612"/>
            <a:ext cx="340874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Lots more arable land</a:t>
            </a:r>
          </a:p>
          <a:p>
            <a:endParaRPr lang="en-US" sz="2000" b="1" dirty="0"/>
          </a:p>
          <a:p>
            <a:r>
              <a:rPr lang="en-US" sz="2000" b="1" dirty="0"/>
              <a:t>More stable</a:t>
            </a:r>
          </a:p>
          <a:p>
            <a:endParaRPr lang="en-US" sz="2000" b="1" dirty="0"/>
          </a:p>
          <a:p>
            <a:r>
              <a:rPr lang="en-US" sz="2000" b="1" dirty="0"/>
              <a:t>Higher CO</a:t>
            </a:r>
            <a:r>
              <a:rPr lang="en-US" sz="2000" b="1" baseline="-25000" dirty="0"/>
              <a:t>2</a:t>
            </a:r>
            <a:endParaRPr lang="en-US" sz="200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8A4147D-A2A9-7849-A7B7-8F9C11373604}"/>
              </a:ext>
            </a:extLst>
          </p:cNvPr>
          <p:cNvSpPr txBox="1"/>
          <p:nvPr/>
        </p:nvSpPr>
        <p:spPr>
          <a:xfrm>
            <a:off x="2049597" y="4279959"/>
            <a:ext cx="31938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Lots of ice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AF81ACF-5ED0-3D48-B3A9-F233FD7D83E2}"/>
              </a:ext>
            </a:extLst>
          </p:cNvPr>
          <p:cNvSpPr txBox="1"/>
          <p:nvPr/>
        </p:nvSpPr>
        <p:spPr>
          <a:xfrm>
            <a:off x="6266644" y="3683412"/>
            <a:ext cx="32050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Less ice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1FC4D1E-55C7-4649-8484-7D60556AD7E8}"/>
              </a:ext>
            </a:extLst>
          </p:cNvPr>
          <p:cNvSpPr txBox="1"/>
          <p:nvPr/>
        </p:nvSpPr>
        <p:spPr>
          <a:xfrm>
            <a:off x="2024605" y="5871988"/>
            <a:ext cx="31329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Glacial conditions</a:t>
            </a:r>
          </a:p>
          <a:p>
            <a:pPr algn="ctr"/>
            <a:r>
              <a:rPr lang="en-US" sz="2400" dirty="0"/>
              <a:t>90,000 years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68C4668-A98D-3647-8806-2776F33233A1}"/>
              </a:ext>
            </a:extLst>
          </p:cNvPr>
          <p:cNvSpPr txBox="1"/>
          <p:nvPr/>
        </p:nvSpPr>
        <p:spPr>
          <a:xfrm>
            <a:off x="6717134" y="5113453"/>
            <a:ext cx="26107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Interglacial conditions</a:t>
            </a:r>
          </a:p>
          <a:p>
            <a:pPr algn="ctr"/>
            <a:r>
              <a:rPr lang="en-US" sz="2400" dirty="0"/>
              <a:t>10,000 years</a:t>
            </a:r>
          </a:p>
        </p:txBody>
      </p:sp>
    </p:spTree>
    <p:extLst>
      <p:ext uri="{BB962C8B-B14F-4D97-AF65-F5344CB8AC3E}">
        <p14:creationId xmlns:p14="http://schemas.microsoft.com/office/powerpoint/2010/main" val="2655767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DE03E8A-F0B7-F54B-8644-79BBE1B22C1B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Anthropocene: Like an extended Holocene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2DDE04C-7630-2E44-A2EA-64C59533233F}"/>
              </a:ext>
            </a:extLst>
          </p:cNvPr>
          <p:cNvGrpSpPr>
            <a:grpSpLocks noChangeAspect="1"/>
          </p:cNvGrpSpPr>
          <p:nvPr/>
        </p:nvGrpSpPr>
        <p:grpSpPr>
          <a:xfrm>
            <a:off x="1169038" y="1045724"/>
            <a:ext cx="8158880" cy="4898726"/>
            <a:chOff x="1685998" y="764338"/>
            <a:chExt cx="8938290" cy="5366696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68CDE9B-62C9-0343-B58B-5505F58A8A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000" b="8360"/>
            <a:stretch/>
          </p:blipFill>
          <p:spPr>
            <a:xfrm>
              <a:off x="7600774" y="764338"/>
              <a:ext cx="2598665" cy="2509665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00561F1-1B92-4C46-9833-FCB6B6DB28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0000" b="8360"/>
            <a:stretch/>
          </p:blipFill>
          <p:spPr>
            <a:xfrm>
              <a:off x="2951967" y="1784804"/>
              <a:ext cx="2598665" cy="2509665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B45F929-4D94-9147-8943-87A8DD3282A9}"/>
                </a:ext>
              </a:extLst>
            </p:cNvPr>
            <p:cNvGrpSpPr/>
            <p:nvPr/>
          </p:nvGrpSpPr>
          <p:grpSpPr>
            <a:xfrm>
              <a:off x="1685998" y="2173399"/>
              <a:ext cx="8938290" cy="3957635"/>
              <a:chOff x="320187" y="1397895"/>
              <a:chExt cx="8938290" cy="3957635"/>
            </a:xfrm>
          </p:grpSpPr>
          <p:sp>
            <p:nvSpPr>
              <p:cNvPr id="25" name="Arc 24">
                <a:extLst>
                  <a:ext uri="{FF2B5EF4-FFF2-40B4-BE49-F238E27FC236}">
                    <a16:creationId xmlns:a16="http://schemas.microsoft.com/office/drawing/2014/main" id="{2BD831BF-C944-0442-BDCC-841EFDB66A1F}"/>
                  </a:ext>
                </a:extLst>
              </p:cNvPr>
              <p:cNvSpPr/>
              <p:nvPr/>
            </p:nvSpPr>
            <p:spPr>
              <a:xfrm flipV="1">
                <a:off x="320187" y="2835735"/>
                <a:ext cx="5306889" cy="1927654"/>
              </a:xfrm>
              <a:prstGeom prst="arc">
                <a:avLst>
                  <a:gd name="adj1" fmla="val 11183663"/>
                  <a:gd name="adj2" fmla="val 21416214"/>
                </a:avLst>
              </a:prstGeom>
              <a:ln w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Arc 25">
                <a:extLst>
                  <a:ext uri="{FF2B5EF4-FFF2-40B4-BE49-F238E27FC236}">
                    <a16:creationId xmlns:a16="http://schemas.microsoft.com/office/drawing/2014/main" id="{3813953A-955F-DA45-9D85-32CE87CCB40A}"/>
                  </a:ext>
                </a:extLst>
              </p:cNvPr>
              <p:cNvSpPr/>
              <p:nvPr/>
            </p:nvSpPr>
            <p:spPr>
              <a:xfrm flipV="1">
                <a:off x="7020675" y="2386723"/>
                <a:ext cx="1279455" cy="1379695"/>
              </a:xfrm>
              <a:prstGeom prst="arc">
                <a:avLst>
                  <a:gd name="adj1" fmla="val 13253009"/>
                  <a:gd name="adj2" fmla="val 21190197"/>
                </a:avLst>
              </a:prstGeom>
              <a:ln w="6350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Arc 26">
                <a:extLst>
                  <a:ext uri="{FF2B5EF4-FFF2-40B4-BE49-F238E27FC236}">
                    <a16:creationId xmlns:a16="http://schemas.microsoft.com/office/drawing/2014/main" id="{97AFAE31-629B-8244-BE2A-C775110C90D6}"/>
                  </a:ext>
                </a:extLst>
              </p:cNvPr>
              <p:cNvSpPr/>
              <p:nvPr/>
            </p:nvSpPr>
            <p:spPr>
              <a:xfrm>
                <a:off x="5569772" y="3336109"/>
                <a:ext cx="1974741" cy="1473392"/>
              </a:xfrm>
              <a:prstGeom prst="arc">
                <a:avLst>
                  <a:gd name="adj1" fmla="val 11510585"/>
                  <a:gd name="adj2" fmla="val 18868727"/>
                </a:avLst>
              </a:prstGeom>
              <a:ln w="63500">
                <a:gradFill>
                  <a:gsLst>
                    <a:gs pos="0">
                      <a:srgbClr val="FFC000"/>
                    </a:gs>
                    <a:gs pos="100000">
                      <a:schemeClr val="accent1">
                        <a:lumMod val="45000"/>
                        <a:lumOff val="55000"/>
                      </a:schemeClr>
                    </a:gs>
                    <a:gs pos="96000">
                      <a:srgbClr val="0070C0"/>
                    </a:gs>
                    <a:gs pos="100000">
                      <a:srgbClr val="0070C0"/>
                    </a:gs>
                  </a:gsLst>
                  <a:lin ang="5400000" scaled="1"/>
                </a:gra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id="{28E7353A-6C01-504A-B9FF-691B2A148F2C}"/>
                  </a:ext>
                </a:extLst>
              </p:cNvPr>
              <p:cNvSpPr/>
              <p:nvPr/>
            </p:nvSpPr>
            <p:spPr>
              <a:xfrm>
                <a:off x="8314464" y="1397895"/>
                <a:ext cx="776032" cy="3393425"/>
              </a:xfrm>
              <a:prstGeom prst="arc">
                <a:avLst>
                  <a:gd name="adj1" fmla="val 11359698"/>
                  <a:gd name="adj2" fmla="val 15011228"/>
                </a:avLst>
              </a:prstGeom>
              <a:ln w="63500">
                <a:gradFill>
                  <a:gsLst>
                    <a:gs pos="0">
                      <a:srgbClr val="FF0000"/>
                    </a:gs>
                    <a:gs pos="100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C00000"/>
                    </a:gs>
                    <a:gs pos="100000">
                      <a:srgbClr val="C00000"/>
                    </a:gs>
                  </a:gsLst>
                  <a:lin ang="5400000" scaled="1"/>
                </a:gra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A593542A-F45C-7340-BD88-CCCB82A54231}"/>
                  </a:ext>
                </a:extLst>
              </p:cNvPr>
              <p:cNvGrpSpPr/>
              <p:nvPr/>
            </p:nvGrpSpPr>
            <p:grpSpPr>
              <a:xfrm>
                <a:off x="1616954" y="3998274"/>
                <a:ext cx="7641523" cy="1357256"/>
                <a:chOff x="1616954" y="3998274"/>
                <a:chExt cx="7641523" cy="1357256"/>
              </a:xfrm>
            </p:grpSpPr>
            <p:grpSp>
              <p:nvGrpSpPr>
                <p:cNvPr id="35" name="Group 34">
                  <a:extLst>
                    <a:ext uri="{FF2B5EF4-FFF2-40B4-BE49-F238E27FC236}">
                      <a16:creationId xmlns:a16="http://schemas.microsoft.com/office/drawing/2014/main" id="{FC9277D7-723F-2345-A0E4-DBA9B9CF22D0}"/>
                    </a:ext>
                  </a:extLst>
                </p:cNvPr>
                <p:cNvGrpSpPr/>
                <p:nvPr/>
              </p:nvGrpSpPr>
              <p:grpSpPr>
                <a:xfrm>
                  <a:off x="1616954" y="3998274"/>
                  <a:ext cx="6657776" cy="1247596"/>
                  <a:chOff x="1616954" y="3998274"/>
                  <a:chExt cx="6657776" cy="1247596"/>
                </a:xfrm>
              </p:grpSpPr>
              <p:sp>
                <p:nvSpPr>
                  <p:cNvPr id="37" name="Up-Down Arrow 36">
                    <a:extLst>
                      <a:ext uri="{FF2B5EF4-FFF2-40B4-BE49-F238E27FC236}">
                        <a16:creationId xmlns:a16="http://schemas.microsoft.com/office/drawing/2014/main" id="{71337D8D-258A-4443-A12C-A8A9F9CE20F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2696175" y="3704984"/>
                    <a:ext cx="461665" cy="2620107"/>
                  </a:xfrm>
                  <a:prstGeom prst="upDownArrow">
                    <a:avLst/>
                  </a:prstGeom>
                  <a:solidFill>
                    <a:srgbClr val="00B0F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8" name="Up-Down Arrow 37">
                    <a:extLst>
                      <a:ext uri="{FF2B5EF4-FFF2-40B4-BE49-F238E27FC236}">
                        <a16:creationId xmlns:a16="http://schemas.microsoft.com/office/drawing/2014/main" id="{EB99F135-E4B9-D245-B3A7-BCA1BDCBFE11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7558069" y="3727022"/>
                    <a:ext cx="445409" cy="987913"/>
                  </a:xfrm>
                  <a:prstGeom prst="upDownArrow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A687B598-12C6-5D41-95A2-0FD22FB0AA13}"/>
                    </a:ext>
                  </a:extLst>
                </p:cNvPr>
                <p:cNvSpPr txBox="1"/>
                <p:nvPr/>
              </p:nvSpPr>
              <p:spPr>
                <a:xfrm>
                  <a:off x="6398288" y="4445149"/>
                  <a:ext cx="2860189" cy="9103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/>
                    <a:t>“Anthropocene”</a:t>
                  </a:r>
                </a:p>
                <a:p>
                  <a:pPr algn="ctr"/>
                  <a:r>
                    <a:rPr lang="en-US" sz="2400" dirty="0"/>
                    <a:t>50,000 years</a:t>
                  </a:r>
                </a:p>
              </p:txBody>
            </p:sp>
          </p:grp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4F2BE06-2812-BB4A-A074-5630C4BFE5DB}"/>
              </a:ext>
            </a:extLst>
          </p:cNvPr>
          <p:cNvGrpSpPr>
            <a:grpSpLocks noChangeAspect="1"/>
          </p:cNvGrpSpPr>
          <p:nvPr/>
        </p:nvGrpSpPr>
        <p:grpSpPr>
          <a:xfrm>
            <a:off x="6121254" y="3140647"/>
            <a:ext cx="1119569" cy="977258"/>
            <a:chOff x="6756871" y="2709640"/>
            <a:chExt cx="1319514" cy="1151788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ADEBD9F-6EC3-404C-8DF9-4E4AE4F31D2C}"/>
                </a:ext>
              </a:extLst>
            </p:cNvPr>
            <p:cNvCxnSpPr>
              <a:cxnSpLocks/>
            </p:cNvCxnSpPr>
            <p:nvPr/>
          </p:nvCxnSpPr>
          <p:spPr>
            <a:xfrm>
              <a:off x="6774191" y="2716674"/>
              <a:ext cx="1211800" cy="1144754"/>
            </a:xfrm>
            <a:prstGeom prst="line">
              <a:avLst/>
            </a:prstGeom>
            <a:ln w="127000">
              <a:solidFill>
                <a:srgbClr val="FF0000">
                  <a:alpha val="44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66A0C9-7BB1-0946-98C4-739EE33C5B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56871" y="2709640"/>
              <a:ext cx="1319514" cy="1144754"/>
            </a:xfrm>
            <a:prstGeom prst="line">
              <a:avLst/>
            </a:prstGeom>
            <a:ln w="127000">
              <a:solidFill>
                <a:srgbClr val="FF0000">
                  <a:alpha val="44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Arc 42">
            <a:extLst>
              <a:ext uri="{FF2B5EF4-FFF2-40B4-BE49-F238E27FC236}">
                <a16:creationId xmlns:a16="http://schemas.microsoft.com/office/drawing/2014/main" id="{D58AE3B2-0851-0944-88EF-7CCAD31A5469}"/>
              </a:ext>
            </a:extLst>
          </p:cNvPr>
          <p:cNvSpPr/>
          <p:nvPr/>
        </p:nvSpPr>
        <p:spPr>
          <a:xfrm>
            <a:off x="5905950" y="3621735"/>
            <a:ext cx="1559198" cy="1064809"/>
          </a:xfrm>
          <a:prstGeom prst="arc">
            <a:avLst>
              <a:gd name="adj1" fmla="val 12633620"/>
              <a:gd name="adj2" fmla="val 20026262"/>
            </a:avLst>
          </a:prstGeom>
          <a:ln w="63500">
            <a:gradFill flip="none" rotWithShape="1">
              <a:gsLst>
                <a:gs pos="48000">
                  <a:schemeClr val="accent4"/>
                </a:gs>
                <a:gs pos="27000">
                  <a:schemeClr val="accent1"/>
                </a:gs>
              </a:gsLst>
              <a:lin ang="2700000" scaled="1"/>
              <a:tileRect/>
            </a:gra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7D4F501-5123-FD48-A90A-957CD3E376AD}"/>
              </a:ext>
            </a:extLst>
          </p:cNvPr>
          <p:cNvSpPr/>
          <p:nvPr/>
        </p:nvSpPr>
        <p:spPr>
          <a:xfrm>
            <a:off x="1169038" y="967974"/>
            <a:ext cx="58742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Anthropogenic GHG emissions have prevented our scheduled return to glacial conditions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21BCA4E-FBA0-7849-8E13-1978E7B1A7DE}"/>
              </a:ext>
            </a:extLst>
          </p:cNvPr>
          <p:cNvSpPr txBox="1"/>
          <p:nvPr/>
        </p:nvSpPr>
        <p:spPr>
          <a:xfrm>
            <a:off x="9132765" y="2969838"/>
            <a:ext cx="28601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Next alignment of Earth’s orbital wobbling that will open the door to interglacial conditions is  50,000 years from now!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556607D-9B5E-A444-AB47-63F6ADA22179}"/>
              </a:ext>
            </a:extLst>
          </p:cNvPr>
          <p:cNvSpPr txBox="1"/>
          <p:nvPr/>
        </p:nvSpPr>
        <p:spPr>
          <a:xfrm>
            <a:off x="2024605" y="5871988"/>
            <a:ext cx="31329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Glacial conditions</a:t>
            </a:r>
          </a:p>
          <a:p>
            <a:pPr algn="ctr"/>
            <a:r>
              <a:rPr lang="en-US" sz="2400" dirty="0"/>
              <a:t>90,000 years </a:t>
            </a:r>
          </a:p>
        </p:txBody>
      </p:sp>
    </p:spTree>
    <p:extLst>
      <p:ext uri="{BB962C8B-B14F-4D97-AF65-F5344CB8AC3E}">
        <p14:creationId xmlns:p14="http://schemas.microsoft.com/office/powerpoint/2010/main" val="3016310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DE03E8A-F0B7-F54B-8644-79BBE1B22C1B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Unless we transition to Hothouse Earth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F56FC3C-25DA-C34E-9472-9D991AE90C8C}"/>
              </a:ext>
            </a:extLst>
          </p:cNvPr>
          <p:cNvGrpSpPr/>
          <p:nvPr/>
        </p:nvGrpSpPr>
        <p:grpSpPr>
          <a:xfrm>
            <a:off x="320187" y="1482243"/>
            <a:ext cx="12270225" cy="3327258"/>
            <a:chOff x="320187" y="1482243"/>
            <a:chExt cx="12270225" cy="3327258"/>
          </a:xfrm>
        </p:grpSpPr>
        <p:sp>
          <p:nvSpPr>
            <p:cNvPr id="3" name="Arc 2">
              <a:extLst>
                <a:ext uri="{FF2B5EF4-FFF2-40B4-BE49-F238E27FC236}">
                  <a16:creationId xmlns:a16="http://schemas.microsoft.com/office/drawing/2014/main" id="{BF2D60F4-E7FF-8F43-8ADF-301A0EADE2CA}"/>
                </a:ext>
              </a:extLst>
            </p:cNvPr>
            <p:cNvSpPr/>
            <p:nvPr/>
          </p:nvSpPr>
          <p:spPr>
            <a:xfrm flipV="1">
              <a:off x="320187" y="2835735"/>
              <a:ext cx="5306889" cy="1927654"/>
            </a:xfrm>
            <a:prstGeom prst="arc">
              <a:avLst>
                <a:gd name="adj1" fmla="val 11183663"/>
                <a:gd name="adj2" fmla="val 21416214"/>
              </a:avLst>
            </a:prstGeom>
            <a:ln w="635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32DEA961-A479-7746-B2B7-6F9B65D27258}"/>
                </a:ext>
              </a:extLst>
            </p:cNvPr>
            <p:cNvSpPr/>
            <p:nvPr/>
          </p:nvSpPr>
          <p:spPr>
            <a:xfrm flipV="1">
              <a:off x="7020675" y="2386723"/>
              <a:ext cx="1279455" cy="1379695"/>
            </a:xfrm>
            <a:prstGeom prst="arc">
              <a:avLst>
                <a:gd name="adj1" fmla="val 13253009"/>
                <a:gd name="adj2" fmla="val 21190197"/>
              </a:avLst>
            </a:prstGeom>
            <a:ln w="635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Arc 13">
              <a:extLst>
                <a:ext uri="{FF2B5EF4-FFF2-40B4-BE49-F238E27FC236}">
                  <a16:creationId xmlns:a16="http://schemas.microsoft.com/office/drawing/2014/main" id="{186F1A10-9959-2845-9A42-3FEC239BC8EA}"/>
                </a:ext>
              </a:extLst>
            </p:cNvPr>
            <p:cNvSpPr/>
            <p:nvPr/>
          </p:nvSpPr>
          <p:spPr>
            <a:xfrm>
              <a:off x="5569772" y="3336109"/>
              <a:ext cx="1974741" cy="1473392"/>
            </a:xfrm>
            <a:prstGeom prst="arc">
              <a:avLst>
                <a:gd name="adj1" fmla="val 11510585"/>
                <a:gd name="adj2" fmla="val 18868727"/>
              </a:avLst>
            </a:prstGeom>
            <a:ln w="63500">
              <a:gradFill>
                <a:gsLst>
                  <a:gs pos="0">
                    <a:srgbClr val="FFC000"/>
                  </a:gs>
                  <a:gs pos="100000">
                    <a:schemeClr val="accent1">
                      <a:lumMod val="45000"/>
                      <a:lumOff val="55000"/>
                    </a:schemeClr>
                  </a:gs>
                  <a:gs pos="96000">
                    <a:srgbClr val="0070C0"/>
                  </a:gs>
                  <a:gs pos="100000">
                    <a:srgbClr val="0070C0"/>
                  </a:gs>
                </a:gsLst>
                <a:lin ang="5400000" scaled="1"/>
              </a:gra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Arc 15">
              <a:extLst>
                <a:ext uri="{FF2B5EF4-FFF2-40B4-BE49-F238E27FC236}">
                  <a16:creationId xmlns:a16="http://schemas.microsoft.com/office/drawing/2014/main" id="{FF6DF4E6-076C-3841-8B1A-51C0864003F9}"/>
                </a:ext>
              </a:extLst>
            </p:cNvPr>
            <p:cNvSpPr/>
            <p:nvPr/>
          </p:nvSpPr>
          <p:spPr>
            <a:xfrm flipV="1">
              <a:off x="9070081" y="1677058"/>
              <a:ext cx="3038452" cy="1639234"/>
            </a:xfrm>
            <a:prstGeom prst="arc">
              <a:avLst>
                <a:gd name="adj1" fmla="val 10939703"/>
                <a:gd name="adj2" fmla="val 21190197"/>
              </a:avLst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5FA8BCE-B243-9543-80FE-3569715FCCBC}"/>
                </a:ext>
              </a:extLst>
            </p:cNvPr>
            <p:cNvSpPr txBox="1"/>
            <p:nvPr/>
          </p:nvSpPr>
          <p:spPr>
            <a:xfrm>
              <a:off x="9730224" y="1482243"/>
              <a:ext cx="28601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Hothouse Earth</a:t>
              </a:r>
            </a:p>
          </p:txBody>
        </p:sp>
        <p:sp>
          <p:nvSpPr>
            <p:cNvPr id="18" name="Up-Down Arrow 17">
              <a:extLst>
                <a:ext uri="{FF2B5EF4-FFF2-40B4-BE49-F238E27FC236}">
                  <a16:creationId xmlns:a16="http://schemas.microsoft.com/office/drawing/2014/main" id="{D73BA005-634B-3344-8244-8755417EBC4A}"/>
                </a:ext>
              </a:extLst>
            </p:cNvPr>
            <p:cNvSpPr/>
            <p:nvPr/>
          </p:nvSpPr>
          <p:spPr>
            <a:xfrm rot="5400000">
              <a:off x="10240247" y="1657598"/>
              <a:ext cx="445409" cy="1465456"/>
            </a:xfrm>
            <a:prstGeom prst="up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EBD2FEC-429F-0741-8185-893FEE9CBCB7}"/>
              </a:ext>
            </a:extLst>
          </p:cNvPr>
          <p:cNvGrpSpPr/>
          <p:nvPr/>
        </p:nvGrpSpPr>
        <p:grpSpPr>
          <a:xfrm>
            <a:off x="1616954" y="3998274"/>
            <a:ext cx="7641523" cy="1277872"/>
            <a:chOff x="1616954" y="3998274"/>
            <a:chExt cx="7641523" cy="1277872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0144E46-41E5-E245-922D-26E956CB6A81}"/>
                </a:ext>
              </a:extLst>
            </p:cNvPr>
            <p:cNvGrpSpPr/>
            <p:nvPr/>
          </p:nvGrpSpPr>
          <p:grpSpPr>
            <a:xfrm>
              <a:off x="1616954" y="3998274"/>
              <a:ext cx="6657776" cy="1247596"/>
              <a:chOff x="1616954" y="3998274"/>
              <a:chExt cx="6657776" cy="1247596"/>
            </a:xfrm>
          </p:grpSpPr>
          <p:sp>
            <p:nvSpPr>
              <p:cNvPr id="35" name="Up-Down Arrow 34">
                <a:extLst>
                  <a:ext uri="{FF2B5EF4-FFF2-40B4-BE49-F238E27FC236}">
                    <a16:creationId xmlns:a16="http://schemas.microsoft.com/office/drawing/2014/main" id="{4EFD6B72-BA79-4049-B4AE-AF9CC2360626}"/>
                  </a:ext>
                </a:extLst>
              </p:cNvPr>
              <p:cNvSpPr/>
              <p:nvPr/>
            </p:nvSpPr>
            <p:spPr>
              <a:xfrm rot="5400000">
                <a:off x="2696175" y="3704984"/>
                <a:ext cx="461665" cy="2620107"/>
              </a:xfrm>
              <a:prstGeom prst="upDownArrow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Up-Down Arrow 33">
                <a:extLst>
                  <a:ext uri="{FF2B5EF4-FFF2-40B4-BE49-F238E27FC236}">
                    <a16:creationId xmlns:a16="http://schemas.microsoft.com/office/drawing/2014/main" id="{3787B991-E75A-4D44-9481-DFB79AE48257}"/>
                  </a:ext>
                </a:extLst>
              </p:cNvPr>
              <p:cNvSpPr/>
              <p:nvPr/>
            </p:nvSpPr>
            <p:spPr>
              <a:xfrm rot="5400000">
                <a:off x="7558069" y="3727022"/>
                <a:ext cx="445409" cy="987913"/>
              </a:xfrm>
              <a:prstGeom prst="upDownArrow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BAA7ECC-0835-3541-A457-A6F7AE7D913A}"/>
                </a:ext>
              </a:extLst>
            </p:cNvPr>
            <p:cNvSpPr txBox="1"/>
            <p:nvPr/>
          </p:nvSpPr>
          <p:spPr>
            <a:xfrm>
              <a:off x="6398289" y="4445149"/>
              <a:ext cx="28601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Interglacial conditions</a:t>
              </a:r>
            </a:p>
          </p:txBody>
        </p:sp>
      </p:grpSp>
      <p:sp>
        <p:nvSpPr>
          <p:cNvPr id="38" name="Arc 37">
            <a:extLst>
              <a:ext uri="{FF2B5EF4-FFF2-40B4-BE49-F238E27FC236}">
                <a16:creationId xmlns:a16="http://schemas.microsoft.com/office/drawing/2014/main" id="{5AA17DC4-9EC1-B34C-A8BD-A5BEE94AFCF4}"/>
              </a:ext>
            </a:extLst>
          </p:cNvPr>
          <p:cNvSpPr/>
          <p:nvPr/>
        </p:nvSpPr>
        <p:spPr>
          <a:xfrm flipH="1">
            <a:off x="8052545" y="1851748"/>
            <a:ext cx="1279455" cy="1053192"/>
          </a:xfrm>
          <a:prstGeom prst="arc">
            <a:avLst>
              <a:gd name="adj1" fmla="val 11902176"/>
              <a:gd name="adj2" fmla="val 20026262"/>
            </a:avLst>
          </a:prstGeom>
          <a:ln w="63500">
            <a:gradFill flip="none" rotWithShape="1">
              <a:gsLst>
                <a:gs pos="48000">
                  <a:schemeClr val="accent2"/>
                </a:gs>
                <a:gs pos="13000">
                  <a:srgbClr val="FF0000"/>
                </a:gs>
              </a:gsLst>
              <a:lin ang="2700000" scaled="1"/>
              <a:tileRect/>
            </a:gra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Arc 38">
            <a:extLst>
              <a:ext uri="{FF2B5EF4-FFF2-40B4-BE49-F238E27FC236}">
                <a16:creationId xmlns:a16="http://schemas.microsoft.com/office/drawing/2014/main" id="{B7E8AA00-4C8C-3E42-A340-B94E80B4BFA0}"/>
              </a:ext>
            </a:extLst>
          </p:cNvPr>
          <p:cNvSpPr/>
          <p:nvPr/>
        </p:nvSpPr>
        <p:spPr>
          <a:xfrm>
            <a:off x="8339864" y="2379810"/>
            <a:ext cx="845989" cy="1361877"/>
          </a:xfrm>
          <a:prstGeom prst="arc">
            <a:avLst>
              <a:gd name="adj1" fmla="val 11359698"/>
              <a:gd name="adj2" fmla="val 18045454"/>
            </a:avLst>
          </a:prstGeom>
          <a:ln w="63500">
            <a:gradFill>
              <a:gsLst>
                <a:gs pos="0">
                  <a:srgbClr val="FF0000"/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D777C272-A394-434E-8D07-45ACF6F5F9A9}"/>
              </a:ext>
            </a:extLst>
          </p:cNvPr>
          <p:cNvSpPr/>
          <p:nvPr/>
        </p:nvSpPr>
        <p:spPr>
          <a:xfrm>
            <a:off x="8268164" y="636610"/>
            <a:ext cx="1961549" cy="6036076"/>
          </a:xfrm>
          <a:prstGeom prst="arc">
            <a:avLst>
              <a:gd name="adj1" fmla="val 12825385"/>
              <a:gd name="adj2" fmla="val 15897479"/>
            </a:avLst>
          </a:prstGeom>
          <a:ln w="63500">
            <a:gradFill>
              <a:gsLst>
                <a:gs pos="0">
                  <a:srgbClr val="FF0000">
                    <a:alpha val="16000"/>
                  </a:srgb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BBD2FA01-371D-CE49-B45C-84B217B885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8360"/>
          <a:stretch/>
        </p:blipFill>
        <p:spPr>
          <a:xfrm>
            <a:off x="2198043" y="2555681"/>
            <a:ext cx="1616208" cy="156085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32704D9D-D839-4A4D-A6B9-439942AB59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b="8360"/>
          <a:stretch/>
        </p:blipFill>
        <p:spPr>
          <a:xfrm>
            <a:off x="6402702" y="1387703"/>
            <a:ext cx="1653298" cy="159667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68AE0E9B-BE54-C340-9631-4AC3FF2BFC2B}"/>
              </a:ext>
            </a:extLst>
          </p:cNvPr>
          <p:cNvSpPr txBox="1"/>
          <p:nvPr/>
        </p:nvSpPr>
        <p:spPr>
          <a:xfrm>
            <a:off x="1360508" y="5474944"/>
            <a:ext cx="31329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Glacial conditions</a:t>
            </a:r>
          </a:p>
          <a:p>
            <a:pPr algn="ctr"/>
            <a:r>
              <a:rPr lang="en-US" sz="2400" dirty="0"/>
              <a:t>90,000 years </a:t>
            </a:r>
          </a:p>
        </p:txBody>
      </p:sp>
    </p:spTree>
    <p:extLst>
      <p:ext uri="{BB962C8B-B14F-4D97-AF65-F5344CB8AC3E}">
        <p14:creationId xmlns:p14="http://schemas.microsoft.com/office/powerpoint/2010/main" val="3428506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DE03E8A-F0B7-F54B-8644-79BBE1B22C1B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Tipping points to hothouse Earth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5489B3-CC9D-064F-B447-E8BEAE51BABC}"/>
              </a:ext>
            </a:extLst>
          </p:cNvPr>
          <p:cNvSpPr txBox="1"/>
          <p:nvPr/>
        </p:nvSpPr>
        <p:spPr>
          <a:xfrm>
            <a:off x="8891201" y="1269779"/>
            <a:ext cx="330079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2021, we’re at +1.2 degrees relative to pre-industrial times</a:t>
            </a:r>
          </a:p>
          <a:p>
            <a:endParaRPr lang="en-US" sz="2400" dirty="0"/>
          </a:p>
          <a:p>
            <a:r>
              <a:rPr lang="en-US" sz="2400" dirty="0"/>
              <a:t>+1.5 degrees relative to pre-industrial times has been called “safe”</a:t>
            </a:r>
          </a:p>
          <a:p>
            <a:endParaRPr lang="en-US" sz="2400" dirty="0"/>
          </a:p>
          <a:p>
            <a:r>
              <a:rPr lang="en-US" sz="2400" dirty="0"/>
              <a:t>Nobody knows: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the threshold 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How long it might take to make the transition to Hothouse Earth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282B778-3DDF-7549-A20B-A468B71CF983}"/>
              </a:ext>
            </a:extLst>
          </p:cNvPr>
          <p:cNvGrpSpPr/>
          <p:nvPr/>
        </p:nvGrpSpPr>
        <p:grpSpPr>
          <a:xfrm>
            <a:off x="0" y="1269779"/>
            <a:ext cx="8705861" cy="5555291"/>
            <a:chOff x="0" y="1269779"/>
            <a:chExt cx="8705861" cy="555529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B4012CA-C478-BD4E-AC9E-29289F235445}"/>
                </a:ext>
              </a:extLst>
            </p:cNvPr>
            <p:cNvGrpSpPr/>
            <p:nvPr/>
          </p:nvGrpSpPr>
          <p:grpSpPr>
            <a:xfrm>
              <a:off x="0" y="1269779"/>
              <a:ext cx="8705861" cy="5555291"/>
              <a:chOff x="1392072" y="1261300"/>
              <a:chExt cx="8705861" cy="5555291"/>
            </a:xfrm>
          </p:grpSpPr>
          <p:pic>
            <p:nvPicPr>
              <p:cNvPr id="3074" name="Picture 2" descr="https://www.pnas.org/content/pnas/115/33/8252/F2.large.jpg?width=800&amp;height=600&amp;carousel=1">
                <a:extLst>
                  <a:ext uri="{FF2B5EF4-FFF2-40B4-BE49-F238E27FC236}">
                    <a16:creationId xmlns:a16="http://schemas.microsoft.com/office/drawing/2014/main" id="{36BF57C5-3654-4C46-81A2-6A7397C9965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2072" y="1261300"/>
                <a:ext cx="8705861" cy="55552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8B2FDAAA-4E16-AC4E-A94A-770FB6CCDD23}"/>
                  </a:ext>
                </a:extLst>
              </p:cNvPr>
              <p:cNvGrpSpPr/>
              <p:nvPr/>
            </p:nvGrpSpPr>
            <p:grpSpPr>
              <a:xfrm>
                <a:off x="4308724" y="1666593"/>
                <a:ext cx="4522099" cy="664495"/>
                <a:chOff x="4308724" y="1666593"/>
                <a:chExt cx="4522099" cy="664495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A33D9AB-53D1-C142-B677-E358B26A0424}"/>
                    </a:ext>
                  </a:extLst>
                </p:cNvPr>
                <p:cNvSpPr txBox="1"/>
                <p:nvPr/>
              </p:nvSpPr>
              <p:spPr>
                <a:xfrm>
                  <a:off x="5970635" y="1666593"/>
                  <a:ext cx="286018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/>
                    <a:t>*</a:t>
                  </a:r>
                </a:p>
              </p:txBody>
            </p:sp>
            <p:sp>
              <p:nvSpPr>
                <p:cNvPr id="8" name="Up-Down Arrow 7">
                  <a:extLst>
                    <a:ext uri="{FF2B5EF4-FFF2-40B4-BE49-F238E27FC236}">
                      <a16:creationId xmlns:a16="http://schemas.microsoft.com/office/drawing/2014/main" id="{83A0B123-C1B9-9C49-9867-EFA45C6817F2}"/>
                    </a:ext>
                  </a:extLst>
                </p:cNvPr>
                <p:cNvSpPr/>
                <p:nvPr/>
              </p:nvSpPr>
              <p:spPr>
                <a:xfrm rot="5400000">
                  <a:off x="4804955" y="1678497"/>
                  <a:ext cx="153431" cy="1145894"/>
                </a:xfrm>
                <a:prstGeom prst="upDownArrow">
                  <a:avLst/>
                </a:prstGeom>
                <a:solidFill>
                  <a:srgbClr val="00B0F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" name="Up-Down Arrow 9">
                  <a:extLst>
                    <a:ext uri="{FF2B5EF4-FFF2-40B4-BE49-F238E27FC236}">
                      <a16:creationId xmlns:a16="http://schemas.microsoft.com/office/drawing/2014/main" id="{30F7732D-FE17-2A4D-BB81-98BAF83AC665}"/>
                    </a:ext>
                  </a:extLst>
                </p:cNvPr>
                <p:cNvSpPr/>
                <p:nvPr/>
              </p:nvSpPr>
              <p:spPr>
                <a:xfrm rot="5400000">
                  <a:off x="5788280" y="2024930"/>
                  <a:ext cx="153431" cy="450075"/>
                </a:xfrm>
                <a:prstGeom prst="upDownArrow">
                  <a:avLst/>
                </a:prstGeom>
                <a:solidFill>
                  <a:schemeClr val="accent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" name="Up-Down Arrow 10">
                  <a:extLst>
                    <a:ext uri="{FF2B5EF4-FFF2-40B4-BE49-F238E27FC236}">
                      <a16:creationId xmlns:a16="http://schemas.microsoft.com/office/drawing/2014/main" id="{97694507-9010-8C46-A425-64D53A9E4F74}"/>
                    </a:ext>
                  </a:extLst>
                </p:cNvPr>
                <p:cNvSpPr/>
                <p:nvPr/>
              </p:nvSpPr>
              <p:spPr>
                <a:xfrm rot="5400000">
                  <a:off x="6734984" y="1785597"/>
                  <a:ext cx="153432" cy="937550"/>
                </a:xfrm>
                <a:prstGeom prst="upDownArrow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B4222F1-4B01-B747-9851-5DC3BBE0CF93}"/>
                </a:ext>
              </a:extLst>
            </p:cNvPr>
            <p:cNvSpPr/>
            <p:nvPr/>
          </p:nvSpPr>
          <p:spPr>
            <a:xfrm>
              <a:off x="550899" y="4937471"/>
              <a:ext cx="2030256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000" dirty="0"/>
                <a:t>Steffen et al, PNAS 2018: https://</a:t>
              </a:r>
              <a:r>
                <a:rPr lang="en-US" sz="1000" dirty="0" err="1"/>
                <a:t>www.pnas.org</a:t>
              </a:r>
              <a:r>
                <a:rPr lang="en-US" sz="1000" dirty="0"/>
                <a:t>/content/115/33/8252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6596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25D8D72-5898-E645-BA56-498F6D5EF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86" y="1166647"/>
            <a:ext cx="10143243" cy="54375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488514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Jet stream forms a meandering boundary between cold Polar air and warmer mid-latitude air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98343AC-0F08-404E-8580-BD59964D81A0}"/>
              </a:ext>
            </a:extLst>
          </p:cNvPr>
          <p:cNvGrpSpPr/>
          <p:nvPr/>
        </p:nvGrpSpPr>
        <p:grpSpPr>
          <a:xfrm>
            <a:off x="3037490" y="1166647"/>
            <a:ext cx="6408684" cy="5364778"/>
            <a:chOff x="3037490" y="1166647"/>
            <a:chExt cx="6408684" cy="536477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D4679AB-79F9-CF47-8300-1364C235B1EC}"/>
                </a:ext>
              </a:extLst>
            </p:cNvPr>
            <p:cNvSpPr txBox="1"/>
            <p:nvPr/>
          </p:nvSpPr>
          <p:spPr>
            <a:xfrm>
              <a:off x="3037490" y="1166647"/>
              <a:ext cx="2081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highlight>
                    <a:srgbClr val="00FFFF"/>
                  </a:highlight>
                </a:rPr>
                <a:t>Cold Arctic air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9BAFF7-285B-A448-A5DE-CA76162502C4}"/>
                </a:ext>
              </a:extLst>
            </p:cNvPr>
            <p:cNvSpPr txBox="1"/>
            <p:nvPr/>
          </p:nvSpPr>
          <p:spPr>
            <a:xfrm>
              <a:off x="3168868" y="3536732"/>
              <a:ext cx="32319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Warm mid-latitude air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56BCD9D-5048-E445-926A-E0734B1CBC06}"/>
                </a:ext>
              </a:extLst>
            </p:cNvPr>
            <p:cNvSpPr txBox="1"/>
            <p:nvPr/>
          </p:nvSpPr>
          <p:spPr>
            <a:xfrm>
              <a:off x="6096000" y="6069760"/>
              <a:ext cx="33501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highlight>
                    <a:srgbClr val="00FFFF"/>
                  </a:highlight>
                </a:rPr>
                <a:t>Cold Antarctic air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0476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488514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But meandering happens more when the terrain is flat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DD705DAF-5189-184D-9A8E-021E4664C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8801" y="658629"/>
            <a:ext cx="7854397" cy="5887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Up Arrow 6">
            <a:extLst>
              <a:ext uri="{FF2B5EF4-FFF2-40B4-BE49-F238E27FC236}">
                <a16:creationId xmlns:a16="http://schemas.microsoft.com/office/drawing/2014/main" id="{CF7048F3-1C25-864C-93B7-75075485C8C7}"/>
              </a:ext>
            </a:extLst>
          </p:cNvPr>
          <p:cNvSpPr/>
          <p:nvPr/>
        </p:nvSpPr>
        <p:spPr>
          <a:xfrm rot="16200000" flipV="1">
            <a:off x="8588897" y="3076804"/>
            <a:ext cx="399393" cy="651639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Up Arrow 7">
            <a:extLst>
              <a:ext uri="{FF2B5EF4-FFF2-40B4-BE49-F238E27FC236}">
                <a16:creationId xmlns:a16="http://schemas.microsoft.com/office/drawing/2014/main" id="{07377BD7-67D5-A144-8812-1ECA548342AC}"/>
              </a:ext>
            </a:extLst>
          </p:cNvPr>
          <p:cNvSpPr/>
          <p:nvPr/>
        </p:nvSpPr>
        <p:spPr>
          <a:xfrm rot="5400000" flipV="1">
            <a:off x="4464452" y="3323473"/>
            <a:ext cx="399393" cy="651639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39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82868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Warmer Arctic -&gt; less temperature difference between Arctic and mid-latitude -&gt; jet is wavier and slower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DFA55DB-56D1-6C4A-957B-04AD5221A6B5}"/>
              </a:ext>
            </a:extLst>
          </p:cNvPr>
          <p:cNvGrpSpPr/>
          <p:nvPr/>
        </p:nvGrpSpPr>
        <p:grpSpPr>
          <a:xfrm>
            <a:off x="798786" y="1166647"/>
            <a:ext cx="10143243" cy="5437519"/>
            <a:chOff x="629860" y="557407"/>
            <a:chExt cx="10932280" cy="622543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34F94A1-5672-9743-AD19-29A2EC719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9860" y="557407"/>
              <a:ext cx="10932280" cy="6225436"/>
            </a:xfrm>
            <a:prstGeom prst="rect">
              <a:avLst/>
            </a:prstGeom>
          </p:spPr>
        </p:pic>
        <p:sp>
          <p:nvSpPr>
            <p:cNvPr id="3" name="Up Arrow 2">
              <a:extLst>
                <a:ext uri="{FF2B5EF4-FFF2-40B4-BE49-F238E27FC236}">
                  <a16:creationId xmlns:a16="http://schemas.microsoft.com/office/drawing/2014/main" id="{3E4D247E-AA9F-7341-ACA9-F067A911D0B5}"/>
                </a:ext>
              </a:extLst>
            </p:cNvPr>
            <p:cNvSpPr/>
            <p:nvPr/>
          </p:nvSpPr>
          <p:spPr>
            <a:xfrm>
              <a:off x="2774731" y="1450428"/>
              <a:ext cx="399393" cy="651641"/>
            </a:xfrm>
            <a:prstGeom prst="up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Up Arrow 5">
              <a:extLst>
                <a:ext uri="{FF2B5EF4-FFF2-40B4-BE49-F238E27FC236}">
                  <a16:creationId xmlns:a16="http://schemas.microsoft.com/office/drawing/2014/main" id="{8FE248C3-F8B4-4846-9A49-CA0E06CA5898}"/>
                </a:ext>
              </a:extLst>
            </p:cNvPr>
            <p:cNvSpPr/>
            <p:nvPr/>
          </p:nvSpPr>
          <p:spPr>
            <a:xfrm flipV="1">
              <a:off x="3904162" y="2680352"/>
              <a:ext cx="399393" cy="651639"/>
            </a:xfrm>
            <a:prstGeom prst="upArrow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Up Arrow 6">
              <a:extLst>
                <a:ext uri="{FF2B5EF4-FFF2-40B4-BE49-F238E27FC236}">
                  <a16:creationId xmlns:a16="http://schemas.microsoft.com/office/drawing/2014/main" id="{D397CE5D-E09B-614E-AF09-CB2BE8247BAE}"/>
                </a:ext>
              </a:extLst>
            </p:cNvPr>
            <p:cNvSpPr/>
            <p:nvPr/>
          </p:nvSpPr>
          <p:spPr>
            <a:xfrm flipV="1">
              <a:off x="8150486" y="2880769"/>
              <a:ext cx="399393" cy="651639"/>
            </a:xfrm>
            <a:prstGeom prst="upArrow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Up Arrow 7">
              <a:extLst>
                <a:ext uri="{FF2B5EF4-FFF2-40B4-BE49-F238E27FC236}">
                  <a16:creationId xmlns:a16="http://schemas.microsoft.com/office/drawing/2014/main" id="{DBAD0248-2CBD-7A41-8EAB-861BF0B9784E}"/>
                </a:ext>
              </a:extLst>
            </p:cNvPr>
            <p:cNvSpPr/>
            <p:nvPr/>
          </p:nvSpPr>
          <p:spPr>
            <a:xfrm>
              <a:off x="5896303" y="1124607"/>
              <a:ext cx="399393" cy="651641"/>
            </a:xfrm>
            <a:prstGeom prst="up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C5966C-CD41-1144-BB1D-5DDC09E0D897}"/>
              </a:ext>
            </a:extLst>
          </p:cNvPr>
          <p:cNvGrpSpPr/>
          <p:nvPr/>
        </p:nvGrpSpPr>
        <p:grpSpPr>
          <a:xfrm>
            <a:off x="2981524" y="1200395"/>
            <a:ext cx="6464650" cy="5331030"/>
            <a:chOff x="2981524" y="1200395"/>
            <a:chExt cx="6464650" cy="53310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BE471AD-2C6A-1546-9C77-97757B4A6792}"/>
                </a:ext>
              </a:extLst>
            </p:cNvPr>
            <p:cNvSpPr txBox="1"/>
            <p:nvPr/>
          </p:nvSpPr>
          <p:spPr>
            <a:xfrm>
              <a:off x="2981524" y="1200395"/>
              <a:ext cx="2081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highlight>
                    <a:srgbClr val="00FFFF"/>
                  </a:highlight>
                </a:rPr>
                <a:t>Cold Arctic air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21CBE2-228A-5940-949C-DD2D646E7A3B}"/>
                </a:ext>
              </a:extLst>
            </p:cNvPr>
            <p:cNvSpPr txBox="1"/>
            <p:nvPr/>
          </p:nvSpPr>
          <p:spPr>
            <a:xfrm>
              <a:off x="3168868" y="3536732"/>
              <a:ext cx="32319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highlight>
                    <a:srgbClr val="FFFF00"/>
                  </a:highlight>
                </a:rPr>
                <a:t>Warm mid-latitude air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B982FC-7695-6F45-B6F7-A98556F7E523}"/>
                </a:ext>
              </a:extLst>
            </p:cNvPr>
            <p:cNvSpPr txBox="1"/>
            <p:nvPr/>
          </p:nvSpPr>
          <p:spPr>
            <a:xfrm>
              <a:off x="6096000" y="6069760"/>
              <a:ext cx="33501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highlight>
                    <a:srgbClr val="00FFFF"/>
                  </a:highlight>
                </a:rPr>
                <a:t>Cold Antarctic air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5760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82868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Warmer Arctic -&gt; less temperature difference between Arctic and mid-latitude -&gt; jet is wavier and slower -&gt; prolonged periods of drought and cold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033B3C-A3D9-C84F-BB79-F627F8027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20" y="1348154"/>
            <a:ext cx="4869991" cy="39809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B13D356-2A8C-A34B-ACA0-2324881B37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815" y="4791101"/>
            <a:ext cx="1993900" cy="1003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35939DF-5F23-5D44-94C0-322BE2486A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6058" y="1501042"/>
            <a:ext cx="6410692" cy="367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57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524722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This idea was pioneered by Francis and </a:t>
            </a:r>
            <a:r>
              <a:rPr lang="en-US" sz="2400" b="1" dirty="0" err="1">
                <a:latin typeface="+mn-lt"/>
              </a:rPr>
              <a:t>Vavrus</a:t>
            </a:r>
            <a:r>
              <a:rPr lang="en-US" sz="2400" b="1" dirty="0">
                <a:latin typeface="+mn-lt"/>
              </a:rPr>
              <a:t> </a:t>
            </a:r>
            <a:endParaRPr lang="en-US" sz="24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9CD1F61E-E81E-0D48-A935-A075CB7092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0089" y="1070089"/>
            <a:ext cx="5538872" cy="363038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A147E35-B648-5247-951C-C794F0A40DF9}"/>
              </a:ext>
            </a:extLst>
          </p:cNvPr>
          <p:cNvSpPr/>
          <p:nvPr/>
        </p:nvSpPr>
        <p:spPr>
          <a:xfrm>
            <a:off x="2618196" y="5245843"/>
            <a:ext cx="71426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www.youtube.com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watch?v</a:t>
            </a:r>
            <a:r>
              <a:rPr lang="en-US" dirty="0">
                <a:hlinkClick r:id="rId3"/>
              </a:rPr>
              <a:t>=8eyNm2QcOw8&amp;feature=</a:t>
            </a:r>
            <a:r>
              <a:rPr lang="en-US" dirty="0" err="1">
                <a:hlinkClick r:id="rId3"/>
              </a:rPr>
              <a:t>youtu.be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738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4B06A6-0CAA-7248-BBC9-05D83B037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02" y="571499"/>
            <a:ext cx="6846308" cy="61353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24D6B9-94E5-9E41-9928-527A9AA80A95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AI-based modeling of Arctic sea ice in the short term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579381-5C64-D64E-969A-7FBA1C9BE5B1}"/>
              </a:ext>
            </a:extLst>
          </p:cNvPr>
          <p:cNvSpPr txBox="1"/>
          <p:nvPr/>
        </p:nvSpPr>
        <p:spPr>
          <a:xfrm>
            <a:off x="6603683" y="1289804"/>
            <a:ext cx="61436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27952C-E98F-744B-A9B8-35D4594BA358}"/>
              </a:ext>
            </a:extLst>
          </p:cNvPr>
          <p:cNvSpPr txBox="1"/>
          <p:nvPr/>
        </p:nvSpPr>
        <p:spPr>
          <a:xfrm>
            <a:off x="7029450" y="2045969"/>
            <a:ext cx="49263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Introduction by Tom Andersson:</a:t>
            </a:r>
          </a:p>
          <a:p>
            <a:r>
              <a:rPr lang="en-US" sz="2400" dirty="0">
                <a:hlinkClick r:id="rId3"/>
              </a:rPr>
              <a:t>https://youtu.be/lzJA7r0oNcg</a:t>
            </a:r>
            <a:r>
              <a:rPr lang="en-US" sz="2400" dirty="0"/>
              <a:t> </a:t>
            </a:r>
          </a:p>
          <a:p>
            <a:endParaRPr lang="en-US" sz="2400" dirty="0"/>
          </a:p>
          <a:p>
            <a:r>
              <a:rPr lang="en-US" sz="2400" dirty="0"/>
              <a:t>Code available at:</a:t>
            </a:r>
          </a:p>
          <a:p>
            <a:r>
              <a:rPr lang="en-US" sz="2400" dirty="0">
                <a:hlinkClick r:id="rId4"/>
              </a:rPr>
              <a:t>https://github.com/tom-andersson/icenet-paper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4163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0447A1-5E18-6944-99C5-41870911EA09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Polar amplification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432A8D-EB80-1909-1E70-29171A9B5B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42"/>
          <a:stretch/>
        </p:blipFill>
        <p:spPr>
          <a:xfrm>
            <a:off x="1049597" y="617220"/>
            <a:ext cx="10092806" cy="599948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9DBDBC5-0C8A-1806-E8BE-16FB28983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6530" y="1692748"/>
            <a:ext cx="4789170" cy="3635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9281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24D6B9-94E5-9E41-9928-527A9AA80A95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Mapping out the rest of the semester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579381-5C64-D64E-969A-7FBA1C9BE5B1}"/>
              </a:ext>
            </a:extLst>
          </p:cNvPr>
          <p:cNvSpPr txBox="1"/>
          <p:nvPr/>
        </p:nvSpPr>
        <p:spPr>
          <a:xfrm>
            <a:off x="6603683" y="1289804"/>
            <a:ext cx="61436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2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8FBC85-DBA1-6745-808E-E1B93ED33B94}"/>
              </a:ext>
            </a:extLst>
          </p:cNvPr>
          <p:cNvSpPr txBox="1"/>
          <p:nvPr/>
        </p:nvSpPr>
        <p:spPr>
          <a:xfrm>
            <a:off x="128954" y="487025"/>
            <a:ext cx="1206304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Week 11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Complete/submit all CGIs assigned so far by Friday 11 November (end of next week)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Talk about methodologies for exploring nonlinearities, feedbacks, and tipping points; discuss the other three </a:t>
            </a:r>
            <a:r>
              <a:rPr lang="en-US" sz="2400" dirty="0" err="1"/>
              <a:t>FeedbackLoop</a:t>
            </a:r>
            <a:r>
              <a:rPr lang="en-US" sz="2400" dirty="0"/>
              <a:t> videos; </a:t>
            </a:r>
            <a:r>
              <a:rPr lang="en-US" sz="2400" dirty="0" err="1"/>
              <a:t>EnROADS</a:t>
            </a:r>
            <a:r>
              <a:rPr lang="en-US" sz="2400" dirty="0"/>
              <a:t> scavenger hunt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Offline: groups of 2-3 meet with me to pitch your project idea</a:t>
            </a:r>
          </a:p>
          <a:p>
            <a:endParaRPr lang="en-US" sz="2400" dirty="0"/>
          </a:p>
          <a:p>
            <a:r>
              <a:rPr lang="en-US" sz="2400" dirty="0"/>
              <a:t>Weeks 12/13 (includes Monday of Thanksgiving week)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Next week’s CGI will be due Monday 14 November (</a:t>
            </a:r>
            <a:r>
              <a:rPr lang="en-US" sz="2400" dirty="0" err="1"/>
              <a:t>EnROADS</a:t>
            </a:r>
            <a:r>
              <a:rPr lang="en-US" sz="2400" dirty="0"/>
              <a:t>/Cambio3.0)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Group work on your projects</a:t>
            </a:r>
          </a:p>
          <a:p>
            <a:endParaRPr lang="en-US" sz="2400" dirty="0"/>
          </a:p>
          <a:p>
            <a:r>
              <a:rPr lang="en-US" sz="2400" dirty="0"/>
              <a:t>Weeks 14 &amp; 15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Your presentations (~15 minutes each)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All remaining CGI submissions/resubmissions must be uploaded by the last day of classes </a:t>
            </a:r>
          </a:p>
          <a:p>
            <a:endParaRPr lang="en-US" sz="2400" dirty="0"/>
          </a:p>
          <a:p>
            <a:r>
              <a:rPr lang="en-US" sz="2400" dirty="0"/>
              <a:t>Week 16 (Finals week)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1-on-1 interviews</a:t>
            </a:r>
          </a:p>
        </p:txBody>
      </p:sp>
    </p:spTree>
    <p:extLst>
      <p:ext uri="{BB962C8B-B14F-4D97-AF65-F5344CB8AC3E}">
        <p14:creationId xmlns:p14="http://schemas.microsoft.com/office/powerpoint/2010/main" val="238721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0447A1-5E18-6944-99C5-41870911EA09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Polar amplification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323ECB-BACC-273D-BA74-7E5DC3348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44" y="461665"/>
            <a:ext cx="10515511" cy="29809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453C6AB-B724-D09E-C451-9A1D915F0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954" y="3429000"/>
            <a:ext cx="4517245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9669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0447A1-5E18-6944-99C5-41870911EA09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Polar amplification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53C6AB-B724-D09E-C451-9A1D915F0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954" y="3429000"/>
            <a:ext cx="4517245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DDC145-D385-1770-8730-9BBBDFA42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886" y="3647658"/>
            <a:ext cx="6362700" cy="25908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5B4D9E-5EF2-553F-2E22-6151A580C1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44" y="461665"/>
            <a:ext cx="10515511" cy="298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370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0447A1-5E18-6944-99C5-41870911EA09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Polar amplification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7EB916C-15D4-01BA-74B2-1058C705F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8110" y="2180771"/>
            <a:ext cx="4664269" cy="3116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A7EAA8-0698-7D5F-B0A4-E1CFCFB94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621" y="1460574"/>
            <a:ext cx="6664185" cy="431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73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616399F-FDCC-E543-95F0-F0E198CDB144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Recent trends in Arctic sea ice extent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EF003F5C-D7D3-AA46-8475-9C9E70F3CF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96" b="1"/>
          <a:stretch/>
        </p:blipFill>
        <p:spPr bwMode="auto">
          <a:xfrm>
            <a:off x="492381" y="553998"/>
            <a:ext cx="11207238" cy="5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B9EDAA83-55DE-B540-9E3B-BD3067FF4970}"/>
              </a:ext>
            </a:extLst>
          </p:cNvPr>
          <p:cNvGrpSpPr/>
          <p:nvPr/>
        </p:nvGrpSpPr>
        <p:grpSpPr>
          <a:xfrm>
            <a:off x="332509" y="2237309"/>
            <a:ext cx="9854964" cy="4484122"/>
            <a:chOff x="-854292" y="914398"/>
            <a:chExt cx="10057669" cy="5329491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114E34CA-CDBD-704D-A10C-55AF491943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11" b="44201"/>
            <a:stretch/>
          </p:blipFill>
          <p:spPr bwMode="auto">
            <a:xfrm>
              <a:off x="-854292" y="2800046"/>
              <a:ext cx="5150822" cy="34438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096AB69-6B22-F849-B7C0-1A6F8766359F}"/>
                </a:ext>
              </a:extLst>
            </p:cNvPr>
            <p:cNvSpPr txBox="1"/>
            <p:nvPr/>
          </p:nvSpPr>
          <p:spPr>
            <a:xfrm>
              <a:off x="6626432" y="914398"/>
              <a:ext cx="257694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September 15</a:t>
              </a:r>
            </a:p>
            <a:p>
              <a:r>
                <a:rPr lang="en-US" dirty="0"/>
                <a:t>2020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6276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9FD65E-447A-F147-98D3-FE46B16CC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9704"/>
            <a:ext cx="5672562" cy="30304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941470-B100-2842-ACA2-3F0755F01A43}"/>
              </a:ext>
            </a:extLst>
          </p:cNvPr>
          <p:cNvSpPr txBox="1"/>
          <p:nvPr/>
        </p:nvSpPr>
        <p:spPr>
          <a:xfrm>
            <a:off x="5672562" y="955245"/>
            <a:ext cx="641985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/>
              <a:t>George </a:t>
            </a:r>
            <a:r>
              <a:rPr lang="en-US" sz="2200" b="1" dirty="0" err="1"/>
              <a:t>Woodwell</a:t>
            </a:r>
            <a:endParaRPr lang="en-US" sz="2200" b="1" dirty="0"/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200" dirty="0"/>
              <a:t>Woods Hole Oceanographic Institute &amp; WCI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200" dirty="0"/>
              <a:t>(Photos depict 1970s Arctic research done by UPS’s Alan Thorndike, OSU’s Steve Neshyba, many others)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200" dirty="0">
                <a:hlinkClick r:id="rId3"/>
              </a:rPr>
              <a:t>www.woodwellclimate.org/</a:t>
            </a:r>
            <a:r>
              <a:rPr lang="en-US" sz="2200" dirty="0"/>
              <a:t> </a:t>
            </a:r>
          </a:p>
          <a:p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/>
              <a:t>Jennifer Francis</a:t>
            </a:r>
            <a:r>
              <a:rPr lang="en-US" sz="2200" dirty="0"/>
              <a:t>, Rutgers, WCI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200" dirty="0"/>
              <a:t>Testified to US House Committee on Science, Space, and Technology, 2019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200" dirty="0"/>
              <a:t>Connections between Arctic amplification and weather patterns in mid-latitudes, predicting more persistent weather regimes, like the multi-year California droughts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/>
              <a:t>Marika Holland</a:t>
            </a:r>
            <a:r>
              <a:rPr lang="en-US" sz="2200" dirty="0"/>
              <a:t>, section head for the Paleo and Polar Climate Research at NCAR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F52C6A-1344-9E43-9A41-9A16445CB45A}"/>
              </a:ext>
            </a:extLst>
          </p:cNvPr>
          <p:cNvSpPr txBox="1"/>
          <p:nvPr/>
        </p:nvSpPr>
        <p:spPr>
          <a:xfrm>
            <a:off x="99588" y="4425427"/>
            <a:ext cx="609790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https://feedbackloopsclimate.com/</a:t>
            </a:r>
            <a:r>
              <a:rPr lang="en-US" dirty="0"/>
              <a:t> </a:t>
            </a:r>
          </a:p>
          <a:p>
            <a:r>
              <a:rPr lang="en-US" sz="1800" dirty="0">
                <a:hlinkClick r:id="rId3"/>
              </a:rPr>
              <a:t>www.woodwellclimate.org/</a:t>
            </a:r>
            <a:endParaRPr lang="en-US" sz="1800" dirty="0"/>
          </a:p>
          <a:p>
            <a:r>
              <a:rPr lang="en-US" dirty="0">
                <a:hlinkClick r:id="rId5"/>
              </a:rPr>
              <a:t>https://www.woodwellclimate.org/staff/jennifer-francis/</a:t>
            </a:r>
          </a:p>
          <a:p>
            <a:r>
              <a:rPr lang="en-US" dirty="0">
                <a:hlinkClick r:id="rId5"/>
              </a:rPr>
              <a:t>https://staff.ucar.edu/users/mholland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341646-DA51-8A45-B7CA-42F07F0A2C80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Survey of feedback loops in the climate system - Albedo </a:t>
            </a:r>
          </a:p>
        </p:txBody>
      </p:sp>
    </p:spTree>
    <p:extLst>
      <p:ext uri="{BB962C8B-B14F-4D97-AF65-F5344CB8AC3E}">
        <p14:creationId xmlns:p14="http://schemas.microsoft.com/office/powerpoint/2010/main" val="1818668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ll palaeotemps.svg">
            <a:extLst>
              <a:ext uri="{FF2B5EF4-FFF2-40B4-BE49-F238E27FC236}">
                <a16:creationId xmlns:a16="http://schemas.microsoft.com/office/drawing/2014/main" id="{0E4D0B87-BC6C-E44D-8B89-CFB1C7DEF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" t="11171" r="752" b="899"/>
          <a:stretch/>
        </p:blipFill>
        <p:spPr bwMode="auto">
          <a:xfrm>
            <a:off x="162046" y="1821061"/>
            <a:ext cx="11632557" cy="301715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293D195-1465-9F40-956A-DCB7216EA0E8}"/>
              </a:ext>
            </a:extLst>
          </p:cNvPr>
          <p:cNvCxnSpPr>
            <a:cxnSpLocks/>
          </p:cNvCxnSpPr>
          <p:nvPr/>
        </p:nvCxnSpPr>
        <p:spPr>
          <a:xfrm flipV="1">
            <a:off x="750107" y="3112740"/>
            <a:ext cx="10456433" cy="45063"/>
          </a:xfrm>
          <a:prstGeom prst="line">
            <a:avLst/>
          </a:prstGeom>
          <a:ln w="635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65" name="Rectangle 12">
            <a:extLst>
              <a:ext uri="{FF2B5EF4-FFF2-40B4-BE49-F238E27FC236}">
                <a16:creationId xmlns:a16="http://schemas.microsoft.com/office/drawing/2014/main" id="{8E6EEF18-3A47-504A-93BE-134EDC2323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922" y="2625333"/>
            <a:ext cx="21066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Hothouse Earth</a:t>
            </a:r>
          </a:p>
        </p:txBody>
      </p:sp>
      <p:sp>
        <p:nvSpPr>
          <p:cNvPr id="15366" name="Rectangle 13">
            <a:extLst>
              <a:ext uri="{FF2B5EF4-FFF2-40B4-BE49-F238E27FC236}">
                <a16:creationId xmlns:a16="http://schemas.microsoft.com/office/drawing/2014/main" id="{6F696AB0-C054-1B40-8AF9-7B2ECE68E0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4784" y="3167189"/>
            <a:ext cx="20208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Icehouse Earth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8E15072-2519-5E4C-B012-1812C8FC9907}"/>
              </a:ext>
            </a:extLst>
          </p:cNvPr>
          <p:cNvCxnSpPr>
            <a:cxnSpLocks/>
          </p:cNvCxnSpPr>
          <p:nvPr/>
        </p:nvCxnSpPr>
        <p:spPr>
          <a:xfrm flipV="1">
            <a:off x="1809903" y="3437681"/>
            <a:ext cx="2148639" cy="171141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61AB4E8-C68B-FB4B-96A0-A41203F95BC6}"/>
              </a:ext>
            </a:extLst>
          </p:cNvPr>
          <p:cNvSpPr txBox="1"/>
          <p:nvPr/>
        </p:nvSpPr>
        <p:spPr>
          <a:xfrm>
            <a:off x="309939" y="5077929"/>
            <a:ext cx="2345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Permanent ice in East Antarctic </a:t>
            </a:r>
            <a:r>
              <a:rPr lang="en-US" sz="2400" b="1" dirty="0"/>
              <a:t>forms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0EF6FA-246A-9A43-97D7-31C09E3A693E}"/>
              </a:ext>
            </a:extLst>
          </p:cNvPr>
          <p:cNvGrpSpPr/>
          <p:nvPr/>
        </p:nvGrpSpPr>
        <p:grpSpPr>
          <a:xfrm>
            <a:off x="6034446" y="1080311"/>
            <a:ext cx="3244593" cy="2576793"/>
            <a:chOff x="6034446" y="1080311"/>
            <a:chExt cx="3244593" cy="2576793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0EE1942-A88F-8B44-9817-A3E4673E42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4446" y="1821061"/>
              <a:ext cx="945088" cy="1836043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4B8624A-35D0-3B43-A58E-2A4E992F0015}"/>
                </a:ext>
              </a:extLst>
            </p:cNvPr>
            <p:cNvSpPr/>
            <p:nvPr/>
          </p:nvSpPr>
          <p:spPr>
            <a:xfrm>
              <a:off x="6315920" y="1080311"/>
              <a:ext cx="296311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/>
                <a:t>Greenland ice sheet </a:t>
              </a:r>
              <a:r>
                <a:rPr lang="en-US" sz="2400" b="1" dirty="0"/>
                <a:t>forms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935E6CD-1823-2F4C-BEBA-D6839E801526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Potential sea level changes due to changes in the cryosphere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A2908C7-0A99-954E-AAA3-CB6B4F6B3825}"/>
              </a:ext>
            </a:extLst>
          </p:cNvPr>
          <p:cNvSpPr/>
          <p:nvPr/>
        </p:nvSpPr>
        <p:spPr>
          <a:xfrm>
            <a:off x="2964522" y="1757239"/>
            <a:ext cx="797252" cy="2176041"/>
          </a:xfrm>
          <a:prstGeom prst="roundRect">
            <a:avLst/>
          </a:prstGeom>
          <a:solidFill>
            <a:srgbClr val="FF0000">
              <a:alpha val="4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E1556A8-BD65-844B-BE68-222ABB1BE668}"/>
              </a:ext>
            </a:extLst>
          </p:cNvPr>
          <p:cNvGrpSpPr/>
          <p:nvPr/>
        </p:nvGrpSpPr>
        <p:grpSpPr>
          <a:xfrm>
            <a:off x="3761774" y="5108011"/>
            <a:ext cx="3310358" cy="1317603"/>
            <a:chOff x="3761774" y="5108011"/>
            <a:chExt cx="3310358" cy="1317603"/>
          </a:xfrm>
        </p:grpSpPr>
        <p:sp>
          <p:nvSpPr>
            <p:cNvPr id="19" name="Right Brace 18">
              <a:extLst>
                <a:ext uri="{FF2B5EF4-FFF2-40B4-BE49-F238E27FC236}">
                  <a16:creationId xmlns:a16="http://schemas.microsoft.com/office/drawing/2014/main" id="{A79A027A-B647-2D48-B592-B1F1F29A8535}"/>
                </a:ext>
              </a:extLst>
            </p:cNvPr>
            <p:cNvSpPr/>
            <p:nvPr/>
          </p:nvSpPr>
          <p:spPr>
            <a:xfrm rot="5400000">
              <a:off x="5256472" y="3613313"/>
              <a:ext cx="320961" cy="3310358"/>
            </a:xfrm>
            <a:prstGeom prst="rightBrace">
              <a:avLst/>
            </a:prstGeom>
            <a:ln w="635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0E5D65D-AC74-D94E-A736-DEC7FF586DD7}"/>
                </a:ext>
              </a:extLst>
            </p:cNvPr>
            <p:cNvSpPr txBox="1"/>
            <p:nvPr/>
          </p:nvSpPr>
          <p:spPr>
            <a:xfrm>
              <a:off x="4450263" y="5594617"/>
              <a:ext cx="21820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65 meter </a:t>
              </a:r>
              <a:r>
                <a:rPr lang="en-US" sz="2400" b="1" dirty="0"/>
                <a:t>drop</a:t>
              </a:r>
              <a:r>
                <a:rPr lang="en-US" sz="2400" dirty="0"/>
                <a:t> in sea level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3D4E37-031A-254B-948E-B6E2A4039A52}"/>
              </a:ext>
            </a:extLst>
          </p:cNvPr>
          <p:cNvGrpSpPr/>
          <p:nvPr/>
        </p:nvGrpSpPr>
        <p:grpSpPr>
          <a:xfrm>
            <a:off x="7259257" y="5108011"/>
            <a:ext cx="4622804" cy="1689768"/>
            <a:chOff x="3761774" y="5108011"/>
            <a:chExt cx="4622804" cy="1689768"/>
          </a:xfrm>
        </p:grpSpPr>
        <p:sp>
          <p:nvSpPr>
            <p:cNvPr id="22" name="Right Brace 21">
              <a:extLst>
                <a:ext uri="{FF2B5EF4-FFF2-40B4-BE49-F238E27FC236}">
                  <a16:creationId xmlns:a16="http://schemas.microsoft.com/office/drawing/2014/main" id="{77188CC9-FED0-A145-BA27-BD4ABC940AB1}"/>
                </a:ext>
              </a:extLst>
            </p:cNvPr>
            <p:cNvSpPr/>
            <p:nvPr/>
          </p:nvSpPr>
          <p:spPr>
            <a:xfrm rot="5400000">
              <a:off x="5256472" y="3613313"/>
              <a:ext cx="320961" cy="3310358"/>
            </a:xfrm>
            <a:prstGeom prst="rightBrace">
              <a:avLst/>
            </a:prstGeom>
            <a:ln w="635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500E8C3-88F1-1D46-B00D-FAFEC50B63A1}"/>
                </a:ext>
              </a:extLst>
            </p:cNvPr>
            <p:cNvSpPr txBox="1"/>
            <p:nvPr/>
          </p:nvSpPr>
          <p:spPr>
            <a:xfrm>
              <a:off x="3954481" y="5597450"/>
              <a:ext cx="443009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+/- 110 meters during “ice ages” (but we’re already at +110 b/c we’re in an interglacial </a:t>
              </a:r>
            </a:p>
          </p:txBody>
        </p:sp>
      </p:grp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D12973F7-1BB8-C54F-8E05-AF92243C455C}"/>
              </a:ext>
            </a:extLst>
          </p:cNvPr>
          <p:cNvSpPr/>
          <p:nvPr/>
        </p:nvSpPr>
        <p:spPr>
          <a:xfrm>
            <a:off x="6921660" y="2766349"/>
            <a:ext cx="4284879" cy="2176041"/>
          </a:xfrm>
          <a:prstGeom prst="round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2AE149D-BD64-3941-BD6A-A0503AC71B6B}"/>
              </a:ext>
            </a:extLst>
          </p:cNvPr>
          <p:cNvGrpSpPr/>
          <p:nvPr/>
        </p:nvGrpSpPr>
        <p:grpSpPr>
          <a:xfrm>
            <a:off x="3087987" y="926209"/>
            <a:ext cx="2594656" cy="611323"/>
            <a:chOff x="3087987" y="926209"/>
            <a:chExt cx="2594656" cy="611323"/>
          </a:xfrm>
        </p:grpSpPr>
        <p:sp>
          <p:nvSpPr>
            <p:cNvPr id="3" name="Right Arrow 2">
              <a:extLst>
                <a:ext uri="{FF2B5EF4-FFF2-40B4-BE49-F238E27FC236}">
                  <a16:creationId xmlns:a16="http://schemas.microsoft.com/office/drawing/2014/main" id="{E59153FC-F638-4641-ABC2-CEA1542E9D2C}"/>
                </a:ext>
              </a:extLst>
            </p:cNvPr>
            <p:cNvSpPr/>
            <p:nvPr/>
          </p:nvSpPr>
          <p:spPr>
            <a:xfrm>
              <a:off x="3087987" y="926209"/>
              <a:ext cx="2594656" cy="611323"/>
            </a:xfrm>
            <a:prstGeom prst="rightArrow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CDF0DFF-ECD2-284F-AEEE-77996DC1A5DD}"/>
                </a:ext>
              </a:extLst>
            </p:cNvPr>
            <p:cNvSpPr txBox="1"/>
            <p:nvPr/>
          </p:nvSpPr>
          <p:spPr>
            <a:xfrm>
              <a:off x="4039362" y="1053079"/>
              <a:ext cx="8218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time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2590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ll palaeotemps.svg">
            <a:extLst>
              <a:ext uri="{FF2B5EF4-FFF2-40B4-BE49-F238E27FC236}">
                <a16:creationId xmlns:a16="http://schemas.microsoft.com/office/drawing/2014/main" id="{0E4D0B87-BC6C-E44D-8B89-CFB1C7DEF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" t="11171" r="752" b="899"/>
          <a:stretch/>
        </p:blipFill>
        <p:spPr bwMode="auto">
          <a:xfrm>
            <a:off x="162046" y="1821061"/>
            <a:ext cx="11632557" cy="301715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293D195-1465-9F40-956A-DCB7216EA0E8}"/>
              </a:ext>
            </a:extLst>
          </p:cNvPr>
          <p:cNvCxnSpPr>
            <a:cxnSpLocks/>
          </p:cNvCxnSpPr>
          <p:nvPr/>
        </p:nvCxnSpPr>
        <p:spPr>
          <a:xfrm flipV="1">
            <a:off x="750107" y="3112740"/>
            <a:ext cx="10456433" cy="45063"/>
          </a:xfrm>
          <a:prstGeom prst="line">
            <a:avLst/>
          </a:prstGeom>
          <a:ln w="635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65" name="Rectangle 12">
            <a:extLst>
              <a:ext uri="{FF2B5EF4-FFF2-40B4-BE49-F238E27FC236}">
                <a16:creationId xmlns:a16="http://schemas.microsoft.com/office/drawing/2014/main" id="{8E6EEF18-3A47-504A-93BE-134EDC2323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922" y="2625333"/>
            <a:ext cx="21066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Hothouse Earth</a:t>
            </a:r>
          </a:p>
        </p:txBody>
      </p:sp>
      <p:sp>
        <p:nvSpPr>
          <p:cNvPr id="15366" name="Rectangle 13">
            <a:extLst>
              <a:ext uri="{FF2B5EF4-FFF2-40B4-BE49-F238E27FC236}">
                <a16:creationId xmlns:a16="http://schemas.microsoft.com/office/drawing/2014/main" id="{6F696AB0-C054-1B40-8AF9-7B2ECE68E0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4784" y="3167189"/>
            <a:ext cx="20208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Icehouse Earth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8E15072-2519-5E4C-B012-1812C8FC9907}"/>
              </a:ext>
            </a:extLst>
          </p:cNvPr>
          <p:cNvCxnSpPr>
            <a:cxnSpLocks/>
          </p:cNvCxnSpPr>
          <p:nvPr/>
        </p:nvCxnSpPr>
        <p:spPr>
          <a:xfrm flipV="1">
            <a:off x="1809903" y="3437681"/>
            <a:ext cx="2148639" cy="171141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61AB4E8-C68B-FB4B-96A0-A41203F95BC6}"/>
              </a:ext>
            </a:extLst>
          </p:cNvPr>
          <p:cNvSpPr txBox="1"/>
          <p:nvPr/>
        </p:nvSpPr>
        <p:spPr>
          <a:xfrm>
            <a:off x="309939" y="5077929"/>
            <a:ext cx="2345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Permanent ice in East Antarctic </a:t>
            </a:r>
            <a:r>
              <a:rPr lang="en-US" sz="2400" b="1" dirty="0"/>
              <a:t>“melts”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0EF6FA-246A-9A43-97D7-31C09E3A693E}"/>
              </a:ext>
            </a:extLst>
          </p:cNvPr>
          <p:cNvGrpSpPr/>
          <p:nvPr/>
        </p:nvGrpSpPr>
        <p:grpSpPr>
          <a:xfrm>
            <a:off x="6034446" y="1080311"/>
            <a:ext cx="3244593" cy="2576793"/>
            <a:chOff x="6034446" y="1080311"/>
            <a:chExt cx="3244593" cy="2576793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0EE1942-A88F-8B44-9817-A3E4673E42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4446" y="1821061"/>
              <a:ext cx="945088" cy="1836043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4B8624A-35D0-3B43-A58E-2A4E992F0015}"/>
                </a:ext>
              </a:extLst>
            </p:cNvPr>
            <p:cNvSpPr/>
            <p:nvPr/>
          </p:nvSpPr>
          <p:spPr>
            <a:xfrm>
              <a:off x="6315920" y="1080311"/>
              <a:ext cx="296311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/>
                <a:t>Greenland ice sheet </a:t>
              </a:r>
              <a:r>
                <a:rPr lang="en-US" sz="2400" b="1" dirty="0"/>
                <a:t>“melts”</a:t>
              </a:r>
            </a:p>
          </p:txBody>
        </p:sp>
      </p:grp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A2908C7-0A99-954E-AAA3-CB6B4F6B3825}"/>
              </a:ext>
            </a:extLst>
          </p:cNvPr>
          <p:cNvSpPr/>
          <p:nvPr/>
        </p:nvSpPr>
        <p:spPr>
          <a:xfrm>
            <a:off x="2964522" y="1757239"/>
            <a:ext cx="797252" cy="2176041"/>
          </a:xfrm>
          <a:prstGeom prst="roundRect">
            <a:avLst/>
          </a:prstGeom>
          <a:solidFill>
            <a:srgbClr val="FF0000">
              <a:alpha val="4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E1556A8-BD65-844B-BE68-222ABB1BE668}"/>
              </a:ext>
            </a:extLst>
          </p:cNvPr>
          <p:cNvGrpSpPr/>
          <p:nvPr/>
        </p:nvGrpSpPr>
        <p:grpSpPr>
          <a:xfrm>
            <a:off x="3761774" y="5108011"/>
            <a:ext cx="3310358" cy="1317603"/>
            <a:chOff x="3761774" y="5108011"/>
            <a:chExt cx="3310358" cy="1317603"/>
          </a:xfrm>
        </p:grpSpPr>
        <p:sp>
          <p:nvSpPr>
            <p:cNvPr id="19" name="Right Brace 18">
              <a:extLst>
                <a:ext uri="{FF2B5EF4-FFF2-40B4-BE49-F238E27FC236}">
                  <a16:creationId xmlns:a16="http://schemas.microsoft.com/office/drawing/2014/main" id="{A79A027A-B647-2D48-B592-B1F1F29A8535}"/>
                </a:ext>
              </a:extLst>
            </p:cNvPr>
            <p:cNvSpPr/>
            <p:nvPr/>
          </p:nvSpPr>
          <p:spPr>
            <a:xfrm rot="5400000">
              <a:off x="5256472" y="3613313"/>
              <a:ext cx="320961" cy="3310358"/>
            </a:xfrm>
            <a:prstGeom prst="rightBrace">
              <a:avLst/>
            </a:prstGeom>
            <a:ln w="635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0E5D65D-AC74-D94E-A736-DEC7FF586DD7}"/>
                </a:ext>
              </a:extLst>
            </p:cNvPr>
            <p:cNvSpPr txBox="1"/>
            <p:nvPr/>
          </p:nvSpPr>
          <p:spPr>
            <a:xfrm>
              <a:off x="4450263" y="5594617"/>
              <a:ext cx="21820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65 meter </a:t>
              </a:r>
              <a:r>
                <a:rPr lang="en-US" sz="2400" b="1" dirty="0"/>
                <a:t>rise</a:t>
              </a:r>
              <a:r>
                <a:rPr lang="en-US" sz="2400" dirty="0"/>
                <a:t> in sea level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3D4E37-031A-254B-948E-B6E2A4039A52}"/>
              </a:ext>
            </a:extLst>
          </p:cNvPr>
          <p:cNvGrpSpPr/>
          <p:nvPr/>
        </p:nvGrpSpPr>
        <p:grpSpPr>
          <a:xfrm>
            <a:off x="7259257" y="5108011"/>
            <a:ext cx="4477586" cy="1689768"/>
            <a:chOff x="3761774" y="5108011"/>
            <a:chExt cx="4477586" cy="1689768"/>
          </a:xfrm>
        </p:grpSpPr>
        <p:sp>
          <p:nvSpPr>
            <p:cNvPr id="22" name="Right Brace 21">
              <a:extLst>
                <a:ext uri="{FF2B5EF4-FFF2-40B4-BE49-F238E27FC236}">
                  <a16:creationId xmlns:a16="http://schemas.microsoft.com/office/drawing/2014/main" id="{77188CC9-FED0-A145-BA27-BD4ABC940AB1}"/>
                </a:ext>
              </a:extLst>
            </p:cNvPr>
            <p:cNvSpPr/>
            <p:nvPr/>
          </p:nvSpPr>
          <p:spPr>
            <a:xfrm rot="5400000">
              <a:off x="5256472" y="3613313"/>
              <a:ext cx="320961" cy="3310358"/>
            </a:xfrm>
            <a:prstGeom prst="rightBrace">
              <a:avLst/>
            </a:prstGeom>
            <a:ln w="635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500E8C3-88F1-1D46-B00D-FAFEC50B63A1}"/>
                </a:ext>
              </a:extLst>
            </p:cNvPr>
            <p:cNvSpPr txBox="1"/>
            <p:nvPr/>
          </p:nvSpPr>
          <p:spPr>
            <a:xfrm>
              <a:off x="3954481" y="5597450"/>
              <a:ext cx="428487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+/- 110 meters during “ice ages” (but we’re already at +110 b/c we’re in an interglacial </a:t>
              </a:r>
            </a:p>
          </p:txBody>
        </p:sp>
      </p:grp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D12973F7-1BB8-C54F-8E05-AF92243C455C}"/>
              </a:ext>
            </a:extLst>
          </p:cNvPr>
          <p:cNvSpPr/>
          <p:nvPr/>
        </p:nvSpPr>
        <p:spPr>
          <a:xfrm>
            <a:off x="6921660" y="2766349"/>
            <a:ext cx="4284879" cy="2176041"/>
          </a:xfrm>
          <a:prstGeom prst="roundRect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219F53D-F8A1-0344-ABEF-7FDAA82153C6}"/>
              </a:ext>
            </a:extLst>
          </p:cNvPr>
          <p:cNvGrpSpPr/>
          <p:nvPr/>
        </p:nvGrpSpPr>
        <p:grpSpPr>
          <a:xfrm rot="10800000">
            <a:off x="3087987" y="926209"/>
            <a:ext cx="2594656" cy="611323"/>
            <a:chOff x="3087987" y="926209"/>
            <a:chExt cx="2594656" cy="611323"/>
          </a:xfrm>
        </p:grpSpPr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6BB91081-926F-0045-A90C-D3E32CC56C5D}"/>
                </a:ext>
              </a:extLst>
            </p:cNvPr>
            <p:cNvSpPr/>
            <p:nvPr/>
          </p:nvSpPr>
          <p:spPr>
            <a:xfrm>
              <a:off x="3087987" y="926209"/>
              <a:ext cx="2594656" cy="611323"/>
            </a:xfrm>
            <a:prstGeom prst="rightArrow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E577035-63D2-AA40-9483-EDB53FE305B4}"/>
                </a:ext>
              </a:extLst>
            </p:cNvPr>
            <p:cNvSpPr txBox="1"/>
            <p:nvPr/>
          </p:nvSpPr>
          <p:spPr>
            <a:xfrm rot="10800000">
              <a:off x="3773144" y="1053079"/>
              <a:ext cx="8218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time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F5CA7ED-D848-6C43-8D37-07BE48AE229F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Potential sea level changes due to changes in the cryosphere</a:t>
            </a:r>
          </a:p>
        </p:txBody>
      </p:sp>
    </p:spTree>
    <p:extLst>
      <p:ext uri="{BB962C8B-B14F-4D97-AF65-F5344CB8AC3E}">
        <p14:creationId xmlns:p14="http://schemas.microsoft.com/office/powerpoint/2010/main" val="1519378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715</Words>
  <Application>Microsoft Macintosh PowerPoint</Application>
  <PresentationFormat>Widescreen</PresentationFormat>
  <Paragraphs>119</Paragraphs>
  <Slides>20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Jet stream forms a meandering boundary between cold Polar air and warmer mid-latitude air</vt:lpstr>
      <vt:lpstr>But meandering happens more when the terrain is flat</vt:lpstr>
      <vt:lpstr>Warmer Arctic -&gt; less temperature difference between Arctic and mid-latitude -&gt; jet is wavier and slower</vt:lpstr>
      <vt:lpstr>Warmer Arctic -&gt; less temperature difference between Arctic and mid-latitude -&gt; jet is wavier and slower -&gt; prolonged periods of drought and cold</vt:lpstr>
      <vt:lpstr>This idea was pioneered by Francis and Vavrus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21</cp:revision>
  <dcterms:created xsi:type="dcterms:W3CDTF">2021-11-05T14:36:44Z</dcterms:created>
  <dcterms:modified xsi:type="dcterms:W3CDTF">2022-11-04T17:47:48Z</dcterms:modified>
</cp:coreProperties>
</file>

<file path=docProps/thumbnail.jpeg>
</file>